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</p:sldIdLst>
  <p:sldSz cx="43891200" cy="32918400"/>
  <p:notesSz cx="6858000" cy="9144000"/>
  <p:defaultTextStyle>
    <a:defPPr>
      <a:defRPr lang="en-US"/>
    </a:defPPr>
    <a:lvl1pPr marL="0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1pPr>
    <a:lvl2pPr marL="2194270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2pPr>
    <a:lvl3pPr marL="4388538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3pPr>
    <a:lvl4pPr marL="6582809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4pPr>
    <a:lvl5pPr marL="8777078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5pPr>
    <a:lvl6pPr marL="10971347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6pPr>
    <a:lvl7pPr marL="13165616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7pPr>
    <a:lvl8pPr marL="15359887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8pPr>
    <a:lvl9pPr marL="17554156" algn="l" defTabSz="2194270" rtl="0" eaLnBrk="1" latinLnBrk="0" hangingPunct="1">
      <a:defRPr sz="856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7" userDrawn="1">
          <p15:clr>
            <a:srgbClr val="A4A3A4"/>
          </p15:clr>
        </p15:guide>
        <p15:guide id="2" pos="7843" userDrawn="1">
          <p15:clr>
            <a:srgbClr val="A4A3A4"/>
          </p15:clr>
        </p15:guide>
        <p15:guide id="3" pos="8309" userDrawn="1">
          <p15:clr>
            <a:srgbClr val="A4A3A4"/>
          </p15:clr>
        </p15:guide>
        <p15:guide id="4" pos="19807" userDrawn="1">
          <p15:clr>
            <a:srgbClr val="A4A3A4"/>
          </p15:clr>
        </p15:guide>
        <p15:guide id="5" pos="20273" userDrawn="1">
          <p15:clr>
            <a:srgbClr val="A4A3A4"/>
          </p15:clr>
        </p15:guide>
        <p15:guide id="6" pos="1931" userDrawn="1">
          <p15:clr>
            <a:srgbClr val="A4A3A4"/>
          </p15:clr>
        </p15:guide>
        <p15:guide id="7" pos="27279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04CF2C-8D19-D3C7-230E-6C1F2CD378B5}" name="Hawkins, Amber M" initials="HM" userId="S::ambhawkins@uiowa.edu::e78c3000-8e40-4cb7-9f65-e5522e96c6bb" providerId="AD"/>
  <p188:author id="{A4A0E593-14E0-9C35-CAB3-52F3551140F2}" name="Morales, Makayla C" initials="MC" userId="S::makmorales@uiowa.edu::d7c8f70b-f064-4bf2-b496-4dc41c6d1e2f" providerId="AD"/>
  <p188:author id="{2EBD58F7-3A15-C866-2F55-98E5287336FB}" name="Johnson, Ebonee" initials="EJ" userId="S::ebojohnson@uiowa.edu::174046e0-e45a-40d4-ba82-7f70b94721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A07"/>
    <a:srgbClr val="F6B82A"/>
    <a:srgbClr val="F8C95B"/>
    <a:srgbClr val="F7C142"/>
    <a:srgbClr val="FFCD00"/>
    <a:srgbClr val="F2C806"/>
    <a:srgbClr val="FFC100"/>
    <a:srgbClr val="FFA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B7266A-7CD5-484D-BFB1-03072B7AD6D8}" v="1" dt="2025-07-23T22:55:30.508"/>
    <p1510:client id="{65E6CA77-8E1A-25F5-B526-5E1D40A51B3C}" v="7" dt="2024-10-23T23:49:37.463"/>
    <p1510:client id="{A8C0F7D0-583F-D492-3B59-BF5E51BEC30F}" v="239" dt="2024-10-24T16:54:47.474"/>
    <p1510:client id="{ACD4C378-D836-4A87-A236-0E4C884B9CF6}" v="626" dt="2024-10-24T04:03:27.498"/>
    <p1510:client id="{B7A62679-FEC9-9145-94D1-16BB2643E30F}" v="1707" dt="2024-10-24T02:17:36.399"/>
    <p1510:client id="{C1E32F7E-5E59-957E-A2FD-D1EF13B7F511}" v="29" dt="2024-10-24T16:00:12.355"/>
    <p1510:client id="{D31F3FE1-E495-79E8-1D2C-AAC897984103}" v="2860" dt="2024-10-24T02:01:48.483"/>
    <p1510:client id="{EBEA37F2-36AF-2680-44BA-947350F36D66}" v="1707" dt="2024-10-23T23:59:32.1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" d="100"/>
          <a:sy n="12" d="100"/>
        </p:scale>
        <p:origin x="736" y="88"/>
      </p:cViewPr>
      <p:guideLst>
        <p:guide orient="horz" pos="20417"/>
        <p:guide pos="7843"/>
        <p:guide pos="8309"/>
        <p:guide pos="19807"/>
        <p:guide pos="20273"/>
        <p:guide pos="1931"/>
        <p:guide pos="272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8/10/relationships/authors" Target="authors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10226041"/>
            <a:ext cx="37307520" cy="70561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3680" y="18653760"/>
            <a:ext cx="30723840" cy="841248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31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263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3956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527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659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791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923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0550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94560" y="7680964"/>
            <a:ext cx="39502080" cy="2172462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7103" y="21153121"/>
            <a:ext cx="37307520" cy="6537960"/>
          </a:xfrm>
          <a:prstGeom prst="rect">
            <a:avLst/>
          </a:prstGeom>
        </p:spPr>
        <p:txBody>
          <a:bodyPr anchor="t"/>
          <a:lstStyle>
            <a:lvl1pPr algn="l">
              <a:defRPr sz="1872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7103" y="13952225"/>
            <a:ext cx="37307520" cy="720089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9280">
                <a:solidFill>
                  <a:schemeClr val="tx1">
                    <a:tint val="75000"/>
                  </a:schemeClr>
                </a:solidFill>
              </a:defRPr>
            </a:lvl1pPr>
            <a:lvl2pPr marL="2131875" indent="0">
              <a:buNone/>
              <a:defRPr sz="8320">
                <a:solidFill>
                  <a:schemeClr val="tx1">
                    <a:tint val="75000"/>
                  </a:schemeClr>
                </a:solidFill>
              </a:defRPr>
            </a:lvl2pPr>
            <a:lvl3pPr marL="4263751" indent="0">
              <a:buNone/>
              <a:defRPr sz="7520">
                <a:solidFill>
                  <a:schemeClr val="tx1">
                    <a:tint val="75000"/>
                  </a:schemeClr>
                </a:solidFill>
              </a:defRPr>
            </a:lvl3pPr>
            <a:lvl4pPr marL="6395627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4pPr>
            <a:lvl5pPr marL="8527503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5pPr>
            <a:lvl6pPr marL="10659377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6pPr>
            <a:lvl7pPr marL="12791252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7pPr>
            <a:lvl8pPr marL="14923129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8pPr>
            <a:lvl9pPr marL="17055004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94560" y="7680964"/>
            <a:ext cx="19385280" cy="21724621"/>
          </a:xfrm>
          <a:prstGeom prst="rect">
            <a:avLst/>
          </a:prstGeom>
        </p:spPr>
        <p:txBody>
          <a:bodyPr/>
          <a:lstStyle>
            <a:lvl1pPr>
              <a:defRPr sz="13120"/>
            </a:lvl1pPr>
            <a:lvl2pPr>
              <a:defRPr sz="11200"/>
            </a:lvl2pPr>
            <a:lvl3pPr>
              <a:defRPr sz="9280"/>
            </a:lvl3pPr>
            <a:lvl4pPr>
              <a:defRPr sz="8320"/>
            </a:lvl4pPr>
            <a:lvl5pPr>
              <a:defRPr sz="8320"/>
            </a:lvl5pPr>
            <a:lvl6pPr>
              <a:defRPr sz="8320"/>
            </a:lvl6pPr>
            <a:lvl7pPr>
              <a:defRPr sz="8320"/>
            </a:lvl7pPr>
            <a:lvl8pPr>
              <a:defRPr sz="8320"/>
            </a:lvl8pPr>
            <a:lvl9pPr>
              <a:defRPr sz="8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1360" y="7680964"/>
            <a:ext cx="19385280" cy="21724621"/>
          </a:xfrm>
          <a:prstGeom prst="rect">
            <a:avLst/>
          </a:prstGeom>
        </p:spPr>
        <p:txBody>
          <a:bodyPr/>
          <a:lstStyle>
            <a:lvl1pPr>
              <a:defRPr sz="13120"/>
            </a:lvl1pPr>
            <a:lvl2pPr>
              <a:defRPr sz="11200"/>
            </a:lvl2pPr>
            <a:lvl3pPr>
              <a:defRPr sz="9280"/>
            </a:lvl3pPr>
            <a:lvl4pPr>
              <a:defRPr sz="8320"/>
            </a:lvl4pPr>
            <a:lvl5pPr>
              <a:defRPr sz="8320"/>
            </a:lvl5pPr>
            <a:lvl6pPr>
              <a:defRPr sz="8320"/>
            </a:lvl6pPr>
            <a:lvl7pPr>
              <a:defRPr sz="8320"/>
            </a:lvl7pPr>
            <a:lvl8pPr>
              <a:defRPr sz="8320"/>
            </a:lvl8pPr>
            <a:lvl9pPr>
              <a:defRPr sz="8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94560" y="7368542"/>
            <a:ext cx="19392903" cy="30708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00" b="1"/>
            </a:lvl1pPr>
            <a:lvl2pPr marL="2131875" indent="0">
              <a:buNone/>
              <a:defRPr sz="9280" b="1"/>
            </a:lvl2pPr>
            <a:lvl3pPr marL="4263751" indent="0">
              <a:buNone/>
              <a:defRPr sz="8320" b="1"/>
            </a:lvl3pPr>
            <a:lvl4pPr marL="6395627" indent="0">
              <a:buNone/>
              <a:defRPr sz="7520" b="1"/>
            </a:lvl4pPr>
            <a:lvl5pPr marL="8527503" indent="0">
              <a:buNone/>
              <a:defRPr sz="7520" b="1"/>
            </a:lvl5pPr>
            <a:lvl6pPr marL="10659377" indent="0">
              <a:buNone/>
              <a:defRPr sz="7520" b="1"/>
            </a:lvl6pPr>
            <a:lvl7pPr marL="12791252" indent="0">
              <a:buNone/>
              <a:defRPr sz="7520" b="1"/>
            </a:lvl7pPr>
            <a:lvl8pPr marL="14923129" indent="0">
              <a:buNone/>
              <a:defRPr sz="7520" b="1"/>
            </a:lvl8pPr>
            <a:lvl9pPr marL="17055004" indent="0">
              <a:buNone/>
              <a:defRPr sz="7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94560" y="10439401"/>
            <a:ext cx="19392903" cy="18966181"/>
          </a:xfrm>
          <a:prstGeom prst="rect">
            <a:avLst/>
          </a:prstGeom>
        </p:spPr>
        <p:txBody>
          <a:bodyPr/>
          <a:lstStyle>
            <a:lvl1pPr>
              <a:defRPr sz="11200"/>
            </a:lvl1pPr>
            <a:lvl2pPr>
              <a:defRPr sz="9280"/>
            </a:lvl2pPr>
            <a:lvl3pPr>
              <a:defRPr sz="8320"/>
            </a:lvl3pPr>
            <a:lvl4pPr>
              <a:defRPr sz="7520"/>
            </a:lvl4pPr>
            <a:lvl5pPr>
              <a:defRPr sz="7520"/>
            </a:lvl5pPr>
            <a:lvl6pPr>
              <a:defRPr sz="7520"/>
            </a:lvl6pPr>
            <a:lvl7pPr>
              <a:defRPr sz="7520"/>
            </a:lvl7pPr>
            <a:lvl8pPr>
              <a:defRPr sz="7520"/>
            </a:lvl8pPr>
            <a:lvl9pPr>
              <a:defRPr sz="7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96127" y="7368542"/>
            <a:ext cx="19400520" cy="30708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1200" b="1"/>
            </a:lvl1pPr>
            <a:lvl2pPr marL="2131875" indent="0">
              <a:buNone/>
              <a:defRPr sz="9280" b="1"/>
            </a:lvl2pPr>
            <a:lvl3pPr marL="4263751" indent="0">
              <a:buNone/>
              <a:defRPr sz="8320" b="1"/>
            </a:lvl3pPr>
            <a:lvl4pPr marL="6395627" indent="0">
              <a:buNone/>
              <a:defRPr sz="7520" b="1"/>
            </a:lvl4pPr>
            <a:lvl5pPr marL="8527503" indent="0">
              <a:buNone/>
              <a:defRPr sz="7520" b="1"/>
            </a:lvl5pPr>
            <a:lvl6pPr marL="10659377" indent="0">
              <a:buNone/>
              <a:defRPr sz="7520" b="1"/>
            </a:lvl6pPr>
            <a:lvl7pPr marL="12791252" indent="0">
              <a:buNone/>
              <a:defRPr sz="7520" b="1"/>
            </a:lvl7pPr>
            <a:lvl8pPr marL="14923129" indent="0">
              <a:buNone/>
              <a:defRPr sz="7520" b="1"/>
            </a:lvl8pPr>
            <a:lvl9pPr marL="17055004" indent="0">
              <a:buNone/>
              <a:defRPr sz="75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96127" y="10439401"/>
            <a:ext cx="19400520" cy="18966181"/>
          </a:xfrm>
          <a:prstGeom prst="rect">
            <a:avLst/>
          </a:prstGeom>
        </p:spPr>
        <p:txBody>
          <a:bodyPr/>
          <a:lstStyle>
            <a:lvl1pPr>
              <a:defRPr sz="11200"/>
            </a:lvl1pPr>
            <a:lvl2pPr>
              <a:defRPr sz="9280"/>
            </a:lvl2pPr>
            <a:lvl3pPr>
              <a:defRPr sz="8320"/>
            </a:lvl3pPr>
            <a:lvl4pPr>
              <a:defRPr sz="7520"/>
            </a:lvl4pPr>
            <a:lvl5pPr>
              <a:defRPr sz="7520"/>
            </a:lvl5pPr>
            <a:lvl6pPr>
              <a:defRPr sz="7520"/>
            </a:lvl6pPr>
            <a:lvl7pPr>
              <a:defRPr sz="7520"/>
            </a:lvl7pPr>
            <a:lvl8pPr>
              <a:defRPr sz="7520"/>
            </a:lvl8pPr>
            <a:lvl9pPr>
              <a:defRPr sz="75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7" y="1310640"/>
            <a:ext cx="14439903" cy="5577840"/>
          </a:xfrm>
          <a:prstGeom prst="rect">
            <a:avLst/>
          </a:prstGeom>
        </p:spPr>
        <p:txBody>
          <a:bodyPr anchor="b"/>
          <a:lstStyle>
            <a:lvl1pPr algn="l">
              <a:defRPr sz="92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0" y="1310644"/>
            <a:ext cx="24536400" cy="28094941"/>
          </a:xfrm>
          <a:prstGeom prst="rect">
            <a:avLst/>
          </a:prstGeom>
        </p:spPr>
        <p:txBody>
          <a:bodyPr/>
          <a:lstStyle>
            <a:lvl1pPr>
              <a:defRPr sz="14881"/>
            </a:lvl1pPr>
            <a:lvl2pPr>
              <a:defRPr sz="13120"/>
            </a:lvl2pPr>
            <a:lvl3pPr>
              <a:defRPr sz="11200"/>
            </a:lvl3pPr>
            <a:lvl4pPr>
              <a:defRPr sz="9280"/>
            </a:lvl4pPr>
            <a:lvl5pPr>
              <a:defRPr sz="9280"/>
            </a:lvl5pPr>
            <a:lvl6pPr>
              <a:defRPr sz="9280"/>
            </a:lvl6pPr>
            <a:lvl7pPr>
              <a:defRPr sz="9280"/>
            </a:lvl7pPr>
            <a:lvl8pPr>
              <a:defRPr sz="9280"/>
            </a:lvl8pPr>
            <a:lvl9pPr>
              <a:defRPr sz="928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94567" y="6888484"/>
            <a:ext cx="14439903" cy="225171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60"/>
            </a:lvl1pPr>
            <a:lvl2pPr marL="2131875" indent="0">
              <a:buNone/>
              <a:defRPr sz="5600"/>
            </a:lvl2pPr>
            <a:lvl3pPr marL="4263751" indent="0">
              <a:buNone/>
              <a:defRPr sz="4640"/>
            </a:lvl3pPr>
            <a:lvl4pPr marL="6395627" indent="0">
              <a:buNone/>
              <a:defRPr sz="4160"/>
            </a:lvl4pPr>
            <a:lvl5pPr marL="8527503" indent="0">
              <a:buNone/>
              <a:defRPr sz="4160"/>
            </a:lvl5pPr>
            <a:lvl6pPr marL="10659377" indent="0">
              <a:buNone/>
              <a:defRPr sz="4160"/>
            </a:lvl6pPr>
            <a:lvl7pPr marL="12791252" indent="0">
              <a:buNone/>
              <a:defRPr sz="4160"/>
            </a:lvl7pPr>
            <a:lvl8pPr marL="14923129" indent="0">
              <a:buNone/>
              <a:defRPr sz="4160"/>
            </a:lvl8pPr>
            <a:lvl9pPr marL="17055004" indent="0">
              <a:buNone/>
              <a:defRPr sz="4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2983" y="23042881"/>
            <a:ext cx="26334720" cy="2720341"/>
          </a:xfrm>
          <a:prstGeom prst="rect">
            <a:avLst/>
          </a:prstGeom>
        </p:spPr>
        <p:txBody>
          <a:bodyPr anchor="b"/>
          <a:lstStyle>
            <a:lvl1pPr algn="l">
              <a:defRPr sz="928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602983" y="2941320"/>
            <a:ext cx="26334720" cy="197510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881"/>
            </a:lvl1pPr>
            <a:lvl2pPr marL="2131875" indent="0">
              <a:buNone/>
              <a:defRPr sz="13120"/>
            </a:lvl2pPr>
            <a:lvl3pPr marL="4263751" indent="0">
              <a:buNone/>
              <a:defRPr sz="11200"/>
            </a:lvl3pPr>
            <a:lvl4pPr marL="6395627" indent="0">
              <a:buNone/>
              <a:defRPr sz="9280"/>
            </a:lvl4pPr>
            <a:lvl5pPr marL="8527503" indent="0">
              <a:buNone/>
              <a:defRPr sz="9280"/>
            </a:lvl5pPr>
            <a:lvl6pPr marL="10659377" indent="0">
              <a:buNone/>
              <a:defRPr sz="9280"/>
            </a:lvl6pPr>
            <a:lvl7pPr marL="12791252" indent="0">
              <a:buNone/>
              <a:defRPr sz="9280"/>
            </a:lvl7pPr>
            <a:lvl8pPr marL="14923129" indent="0">
              <a:buNone/>
              <a:defRPr sz="9280"/>
            </a:lvl8pPr>
            <a:lvl9pPr marL="17055004" indent="0">
              <a:buNone/>
              <a:defRPr sz="928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2983" y="25763222"/>
            <a:ext cx="26334720" cy="386333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560"/>
            </a:lvl1pPr>
            <a:lvl2pPr marL="2131875" indent="0">
              <a:buNone/>
              <a:defRPr sz="5600"/>
            </a:lvl2pPr>
            <a:lvl3pPr marL="4263751" indent="0">
              <a:buNone/>
              <a:defRPr sz="4640"/>
            </a:lvl3pPr>
            <a:lvl4pPr marL="6395627" indent="0">
              <a:buNone/>
              <a:defRPr sz="4160"/>
            </a:lvl4pPr>
            <a:lvl5pPr marL="8527503" indent="0">
              <a:buNone/>
              <a:defRPr sz="4160"/>
            </a:lvl5pPr>
            <a:lvl6pPr marL="10659377" indent="0">
              <a:buNone/>
              <a:defRPr sz="4160"/>
            </a:lvl6pPr>
            <a:lvl7pPr marL="12791252" indent="0">
              <a:buNone/>
              <a:defRPr sz="4160"/>
            </a:lvl7pPr>
            <a:lvl8pPr marL="14923129" indent="0">
              <a:buNone/>
              <a:defRPr sz="4160"/>
            </a:lvl8pPr>
            <a:lvl9pPr marL="17055004" indent="0">
              <a:buNone/>
              <a:defRPr sz="4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0" y="1318261"/>
            <a:ext cx="39502080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7680964"/>
            <a:ext cx="39502080" cy="21724621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821120" y="1318265"/>
            <a:ext cx="9875520" cy="2808732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94560" y="1318265"/>
            <a:ext cx="28895040" cy="2808732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1945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806AC2E7-7D05-FC4A-9DD7-FD1620ACD022}" type="datetimeFigureOut">
              <a:rPr lang="en-US"/>
              <a:pPr/>
              <a:t>7/27/2025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996160" y="30510481"/>
            <a:ext cx="1389888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1455360" y="30510481"/>
            <a:ext cx="10241280" cy="1752600"/>
          </a:xfrm>
          <a:prstGeom prst="rect">
            <a:avLst/>
          </a:prstGeom>
        </p:spPr>
        <p:txBody>
          <a:bodyPr/>
          <a:lstStyle/>
          <a:p>
            <a:fld id="{BEFADF51-EBB0-954E-AE90-31AB48F601DA}" type="slidenum">
              <a:rPr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5681428"/>
            <a:ext cx="43891200" cy="250807"/>
          </a:xfrm>
          <a:prstGeom prst="rect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  <p:sp>
        <p:nvSpPr>
          <p:cNvPr id="9" name="Rectangle 8"/>
          <p:cNvSpPr/>
          <p:nvPr userDrawn="1"/>
        </p:nvSpPr>
        <p:spPr>
          <a:xfrm>
            <a:off x="0" y="-2"/>
            <a:ext cx="43891200" cy="5675951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492872-5379-4016-ADFE-7FB63ECEEA9A}"/>
              </a:ext>
            </a:extLst>
          </p:cNvPr>
          <p:cNvSpPr/>
          <p:nvPr userDrawn="1"/>
        </p:nvSpPr>
        <p:spPr>
          <a:xfrm>
            <a:off x="0" y="32536711"/>
            <a:ext cx="43891200" cy="381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07C7DA8-B402-431B-82ED-6906DC4BA1EF}"/>
              </a:ext>
            </a:extLst>
          </p:cNvPr>
          <p:cNvSpPr/>
          <p:nvPr userDrawn="1"/>
        </p:nvSpPr>
        <p:spPr>
          <a:xfrm>
            <a:off x="0" y="32343653"/>
            <a:ext cx="43891200" cy="250807"/>
          </a:xfrm>
          <a:prstGeom prst="rect">
            <a:avLst/>
          </a:prstGeom>
          <a:solidFill>
            <a:srgbClr val="FFCD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32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31875" rtl="0" eaLnBrk="1" latinLnBrk="0" hangingPunct="1">
        <a:spcBef>
          <a:spcPct val="0"/>
        </a:spcBef>
        <a:buNone/>
        <a:defRPr sz="204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98907" indent="-1598907" algn="l" defTabSz="2131875" rtl="0" eaLnBrk="1" latinLnBrk="0" hangingPunct="1">
        <a:spcBef>
          <a:spcPct val="20000"/>
        </a:spcBef>
        <a:buFont typeface="Arial"/>
        <a:buChar char="•"/>
        <a:defRPr sz="14881" kern="1200">
          <a:solidFill>
            <a:schemeClr val="tx1"/>
          </a:solidFill>
          <a:latin typeface="+mn-lt"/>
          <a:ea typeface="+mn-ea"/>
          <a:cs typeface="+mn-cs"/>
        </a:defRPr>
      </a:lvl1pPr>
      <a:lvl2pPr marL="3464298" indent="-1332423" algn="l" defTabSz="2131875" rtl="0" eaLnBrk="1" latinLnBrk="0" hangingPunct="1">
        <a:spcBef>
          <a:spcPct val="20000"/>
        </a:spcBef>
        <a:buFont typeface="Arial"/>
        <a:buChar char="–"/>
        <a:defRPr sz="13120" kern="1200">
          <a:solidFill>
            <a:schemeClr val="tx1"/>
          </a:solidFill>
          <a:latin typeface="+mn-lt"/>
          <a:ea typeface="+mn-ea"/>
          <a:cs typeface="+mn-cs"/>
        </a:defRPr>
      </a:lvl2pPr>
      <a:lvl3pPr marL="5329689" indent="-1065937" algn="l" defTabSz="2131875" rtl="0" eaLnBrk="1" latinLnBrk="0" hangingPunct="1">
        <a:spcBef>
          <a:spcPct val="20000"/>
        </a:spcBef>
        <a:buFont typeface="Arial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3pPr>
      <a:lvl4pPr marL="7461564" indent="-1065937" algn="l" defTabSz="2131875" rtl="0" eaLnBrk="1" latinLnBrk="0" hangingPunct="1">
        <a:spcBef>
          <a:spcPct val="20000"/>
        </a:spcBef>
        <a:buFont typeface="Arial"/>
        <a:buChar char="–"/>
        <a:defRPr sz="9280" kern="1200">
          <a:solidFill>
            <a:schemeClr val="tx1"/>
          </a:solidFill>
          <a:latin typeface="+mn-lt"/>
          <a:ea typeface="+mn-ea"/>
          <a:cs typeface="+mn-cs"/>
        </a:defRPr>
      </a:lvl4pPr>
      <a:lvl5pPr marL="9593440" indent="-1065937" algn="l" defTabSz="2131875" rtl="0" eaLnBrk="1" latinLnBrk="0" hangingPunct="1">
        <a:spcBef>
          <a:spcPct val="20000"/>
        </a:spcBef>
        <a:buFont typeface="Arial"/>
        <a:buChar char="»"/>
        <a:defRPr sz="9280" kern="1200">
          <a:solidFill>
            <a:schemeClr val="tx1"/>
          </a:solidFill>
          <a:latin typeface="+mn-lt"/>
          <a:ea typeface="+mn-ea"/>
          <a:cs typeface="+mn-cs"/>
        </a:defRPr>
      </a:lvl5pPr>
      <a:lvl6pPr marL="11725315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6pPr>
      <a:lvl7pPr marL="13857192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7pPr>
      <a:lvl8pPr marL="15989067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8pPr>
      <a:lvl9pPr marL="18120942" indent="-1065937" algn="l" defTabSz="2131875" rtl="0" eaLnBrk="1" latinLnBrk="0" hangingPunct="1">
        <a:spcBef>
          <a:spcPct val="20000"/>
        </a:spcBef>
        <a:buFont typeface="Arial"/>
        <a:buChar char="•"/>
        <a:defRPr sz="9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1pPr>
      <a:lvl2pPr marL="2131875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2pPr>
      <a:lvl3pPr marL="4263751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3pPr>
      <a:lvl4pPr marL="6395627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4pPr>
      <a:lvl5pPr marL="8527503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5pPr>
      <a:lvl6pPr marL="10659377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6pPr>
      <a:lvl7pPr marL="12791252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7pPr>
      <a:lvl8pPr marL="14923129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8pPr>
      <a:lvl9pPr marL="17055004" algn="l" defTabSz="2131875" rtl="0" eaLnBrk="1" latinLnBrk="0" hangingPunct="1">
        <a:defRPr sz="8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D484758B-5BA9-1FD0-4E53-BA8B49BF93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071965"/>
              </p:ext>
            </p:extLst>
          </p:nvPr>
        </p:nvGraphicFramePr>
        <p:xfrm>
          <a:off x="30873730" y="6247249"/>
          <a:ext cx="12840261" cy="257361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40261">
                  <a:extLst>
                    <a:ext uri="{9D8B030D-6E8A-4147-A177-3AD203B41FA5}">
                      <a16:colId xmlns:a16="http://schemas.microsoft.com/office/drawing/2014/main" val="1945260294"/>
                    </a:ext>
                  </a:extLst>
                </a:gridCol>
              </a:tblGrid>
              <a:tr h="1272128">
                <a:tc>
                  <a:txBody>
                    <a:bodyPr/>
                    <a:lstStyle/>
                    <a:p>
                      <a:pPr algn="ctr" fontAlgn="base">
                        <a:lnSpc>
                          <a:spcPts val="5775"/>
                        </a:lnSpc>
                      </a:pPr>
                      <a:r>
                        <a:rPr lang="en-US" sz="4800" b="0">
                          <a:solidFill>
                            <a:srgbClr val="000000"/>
                          </a:solidFill>
                          <a:effectLst/>
                          <a:latin typeface="Arial Black"/>
                        </a:rPr>
                        <a:t>Discussion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  <a:latin typeface="Arial Black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A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678997"/>
                  </a:ext>
                </a:extLst>
              </a:tr>
              <a:tr h="24463986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b="1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Recommendations</a:t>
                      </a:r>
                      <a:endParaRPr lang="en-US" sz="4000" b="0" i="0" u="none" strike="noStrike" noProof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marL="514350" marR="0" lvl="0" indent="-5143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350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Need to move upstream to inform practice, research, and policy.</a:t>
                      </a:r>
                      <a:r>
                        <a:rPr lang="en-US" sz="3500" b="0" i="0" u="none" strike="noStrike" baseline="30000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  <a:p>
                      <a:pPr marL="514350" marR="0" lvl="0" indent="-5143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AutoNum type="arabicPeriod"/>
                      </a:pPr>
                      <a:r>
                        <a:rPr lang="en-US" sz="3500" b="0" i="0" u="none" strike="noStrike" baseline="0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Engaging community members enriches the scope and impact of research, especially formerly incarcerated populations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3000" b="0" i="0" u="none" strike="noStrike" noProof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3000" b="0" i="0" u="none" strike="noStrike" noProof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3000" b="0" i="0" u="none" strike="noStrike" noProof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893157"/>
                  </a:ext>
                </a:extLst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177208" y="-3150"/>
            <a:ext cx="38694005" cy="24468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650" b="1">
                <a:solidFill>
                  <a:srgbClr val="FFCD00"/>
                </a:solidFill>
                <a:latin typeface="Arial"/>
                <a:cs typeface="Arial Black"/>
              </a:rPr>
              <a:t>Experiencing healthcare in Iowa prisons:</a:t>
            </a:r>
            <a:r>
              <a:rPr lang="en-US" sz="7650" b="1">
                <a:solidFill>
                  <a:srgbClr val="FFCD00"/>
                </a:solidFill>
                <a:latin typeface="Arial"/>
                <a:ea typeface="+mn-lt"/>
                <a:cs typeface="+mn-lt"/>
              </a:rPr>
              <a:t> Mobilizing formerly incarcerated persons to understand and advocate for improvement in healthcare delivery and outcomes</a:t>
            </a:r>
            <a:endParaRPr lang="en-US" sz="7650" b="1">
              <a:solidFill>
                <a:srgbClr val="FFCD00"/>
              </a:solidFill>
              <a:latin typeface="Arial"/>
              <a:cs typeface="Arial Black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7208" y="2961016"/>
            <a:ext cx="43543954" cy="24006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5000" b="1" err="1">
                <a:solidFill>
                  <a:schemeClr val="bg1"/>
                </a:solidFill>
                <a:cs typeface="Arial"/>
              </a:rPr>
              <a:t>Eboneé</a:t>
            </a:r>
            <a:r>
              <a:rPr lang="en-US" sz="5000" b="1">
                <a:solidFill>
                  <a:schemeClr val="bg1"/>
                </a:solidFill>
                <a:cs typeface="Arial"/>
              </a:rPr>
              <a:t> T. Johnson, Ph.D.</a:t>
            </a:r>
            <a:r>
              <a:rPr lang="en-US" sz="5000" b="1" baseline="30000">
                <a:solidFill>
                  <a:schemeClr val="bg1"/>
                </a:solidFill>
                <a:cs typeface="Arial"/>
              </a:rPr>
              <a:t>1;</a:t>
            </a:r>
            <a:r>
              <a:rPr lang="en-US" sz="5000" b="1">
                <a:solidFill>
                  <a:schemeClr val="bg1"/>
                </a:solidFill>
                <a:cs typeface="Arial"/>
              </a:rPr>
              <a:t> 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Amber M. Hawkins, MPH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1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Heather Erwin, Ph.D., J.D.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2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Daria Fisher-Page, J.D.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1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Johnny “Dell” Pippins, M.S.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1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</a:t>
            </a:r>
          </a:p>
          <a:p>
            <a:r>
              <a:rPr lang="en-US" sz="5000" b="1">
                <a:solidFill>
                  <a:schemeClr val="bg1"/>
                </a:solidFill>
                <a:cs typeface="Arial"/>
              </a:rPr>
              <a:t>Makayla Morales, MPH</a:t>
            </a:r>
            <a:r>
              <a:rPr lang="en-US" sz="5000" b="1" baseline="30000">
                <a:solidFill>
                  <a:schemeClr val="bg1"/>
                </a:solidFill>
                <a:cs typeface="Arial"/>
              </a:rPr>
              <a:t>1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 Joshua Gillette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Ryan Mckelvey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Ken Greene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Victor Hall, Sr.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Thaddeus Wood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Joshua Wages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</a:t>
            </a:r>
          </a:p>
          <a:p>
            <a:r>
              <a:rPr lang="en-US" sz="5000" b="1">
                <a:solidFill>
                  <a:schemeClr val="bg1"/>
                </a:solidFill>
                <a:cs typeface="Arial Black"/>
              </a:rPr>
              <a:t>Helen Neumann, M.A., LMHC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Zachary Palmer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Josie Pursley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4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Gregory Lovett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Randall Grandstaff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Christopher Martin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r>
              <a:rPr lang="en-US" sz="5000" b="1">
                <a:solidFill>
                  <a:schemeClr val="bg1"/>
                </a:solidFill>
                <a:cs typeface="Arial Black"/>
              </a:rPr>
              <a:t>; Jason Albaugh</a:t>
            </a:r>
            <a:r>
              <a:rPr lang="en-US" sz="5000" b="1" baseline="30000">
                <a:solidFill>
                  <a:schemeClr val="bg1"/>
                </a:solidFill>
                <a:cs typeface="Arial Black"/>
              </a:rPr>
              <a:t>3</a:t>
            </a:r>
            <a:endParaRPr lang="en-US" sz="8550" baseline="30000">
              <a:solidFill>
                <a:schemeClr val="bg1"/>
              </a:solidFill>
              <a:cs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EF9A617-7A31-4434-B904-AE775F43737A}"/>
              </a:ext>
            </a:extLst>
          </p:cNvPr>
          <p:cNvSpPr/>
          <p:nvPr/>
        </p:nvSpPr>
        <p:spPr bwMode="auto">
          <a:xfrm>
            <a:off x="38871214" y="-53248"/>
            <a:ext cx="4613145" cy="1985857"/>
          </a:xfrm>
          <a:prstGeom prst="rect">
            <a:avLst/>
          </a:prstGeom>
          <a:solidFill>
            <a:srgbClr val="FFCD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46304" tIns="73152" rIns="146304" bIns="73152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46309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84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9EC962-5A1E-CA4D-A318-4595B9C6D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2393" y="356967"/>
            <a:ext cx="3970786" cy="1156139"/>
          </a:xfrm>
          <a:prstGeom prst="rect">
            <a:avLst/>
          </a:prstGeom>
        </p:spPr>
      </p:pic>
      <p:sp>
        <p:nvSpPr>
          <p:cNvPr id="3" name="Text Box 667">
            <a:extLst>
              <a:ext uri="{FF2B5EF4-FFF2-40B4-BE49-F238E27FC236}">
                <a16:creationId xmlns:a16="http://schemas.microsoft.com/office/drawing/2014/main" id="{C3F4DE15-FC51-3AEE-656F-07CFD36D2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58738" y="25021817"/>
            <a:ext cx="12240894" cy="830997"/>
          </a:xfrm>
          <a:prstGeom prst="rect">
            <a:avLst/>
          </a:prstGeom>
          <a:solidFill>
            <a:srgbClr val="FACA07"/>
          </a:solidFill>
          <a:ln w="12700">
            <a:solidFill>
              <a:schemeClr val="tx1"/>
            </a:solidFill>
            <a:headEnd/>
            <a:tailEnd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References </a:t>
            </a:r>
          </a:p>
        </p:txBody>
      </p:sp>
      <p:sp>
        <p:nvSpPr>
          <p:cNvPr id="5" name="Text Box 667">
            <a:extLst>
              <a:ext uri="{FF2B5EF4-FFF2-40B4-BE49-F238E27FC236}">
                <a16:creationId xmlns:a16="http://schemas.microsoft.com/office/drawing/2014/main" id="{27878468-CD71-97BC-C547-3C7506C82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76360" y="28762669"/>
            <a:ext cx="12240894" cy="830997"/>
          </a:xfrm>
          <a:prstGeom prst="rect">
            <a:avLst/>
          </a:prstGeom>
          <a:solidFill>
            <a:srgbClr val="FACA0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80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Acknowledgements </a:t>
            </a:r>
          </a:p>
        </p:txBody>
      </p:sp>
      <p:sp>
        <p:nvSpPr>
          <p:cNvPr id="38" name="Text Box 680">
            <a:extLst>
              <a:ext uri="{FF2B5EF4-FFF2-40B4-BE49-F238E27FC236}">
                <a16:creationId xmlns:a16="http://schemas.microsoft.com/office/drawing/2014/main" id="{ACF0A9ED-109D-4A3B-B25B-7096C26F58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68788" y="25715654"/>
            <a:ext cx="12240894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/>
          <a:p>
            <a:endParaRPr lang="en-US" sz="2000">
              <a:solidFill>
                <a:srgbClr val="222222"/>
              </a:solidFill>
              <a:highlight>
                <a:srgbClr val="FFFFFF"/>
              </a:highlight>
              <a:latin typeface="Arial"/>
              <a:cs typeface="Arial"/>
            </a:endParaRPr>
          </a:p>
          <a:p>
            <a:pPr marL="457200" indent="-457200">
              <a:buAutoNum type="arabicPeriod"/>
            </a:pPr>
            <a:r>
              <a:rPr lang="en-US" sz="200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Ahalt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 C., Trestman, R. L., Rich, J. D., </a:t>
            </a:r>
            <a:r>
              <a:rPr lang="en-US" sz="200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Greifinger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 R. B., &amp; Williams, B. A. (2013). Paying the price: The pressing need for quality, cost, and outcomes data to improve correctional health care for older prisoners. 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Journal of the American Geriatrics Society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61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(11), 2013-2019.</a:t>
            </a:r>
          </a:p>
          <a:p>
            <a:pPr marL="457200" indent="-457200">
              <a:buAutoNum type="arabicPeriod"/>
            </a:pP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Blackaby, J., Byrne, J., </a:t>
            </a:r>
            <a:r>
              <a:rPr lang="en-US" sz="200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Bellass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 S., </a:t>
            </a:r>
            <a:r>
              <a:rPr lang="en-US" sz="2000" err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Canvin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 K., &amp; Foy, R. (2023). Interventions to improve the implementation of evidence-based healthcare in prisons: A scoping review. 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Health &amp; Justice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11</a:t>
            </a:r>
            <a:r>
              <a:rPr lang="en-US" sz="2000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(1), 1.</a:t>
            </a:r>
          </a:p>
          <a:p>
            <a:pPr marL="457200" indent="-457200">
              <a:buAutoNum type="arabicPeriod"/>
            </a:pPr>
            <a:r>
              <a:rPr lang="en-US" sz="2000" b="0" i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Williams, D. R., Costa, M. V., </a:t>
            </a:r>
            <a:r>
              <a:rPr lang="en-US" sz="2000" b="0" i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Odunlami</a:t>
            </a:r>
            <a:r>
              <a:rPr lang="en-US" sz="2000" b="0" i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, A. O., &amp; Mohammed, S. A. (2008). Moving upstream: how interventions that address the social determinants of health can improve health and reduce disparities. </a:t>
            </a:r>
            <a:r>
              <a:rPr lang="en-US" sz="2000" b="0" i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Journal of Public Health </a:t>
            </a:r>
            <a:r>
              <a:rPr lang="en-US" sz="2000" i="1">
                <a:solidFill>
                  <a:srgbClr val="222222"/>
                </a:solidFill>
                <a:highlight>
                  <a:srgbClr val="FFFFFF"/>
                </a:highlight>
                <a:latin typeface="Arial"/>
                <a:cs typeface="Arial"/>
              </a:rPr>
              <a:t>M</a:t>
            </a:r>
            <a:r>
              <a:rPr lang="en-US" sz="2000" b="0" i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anagement and Practice</a:t>
            </a:r>
            <a:r>
              <a:rPr lang="en-US" sz="2000" b="0" i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, </a:t>
            </a:r>
            <a:r>
              <a:rPr lang="en-US" sz="2000" b="0" i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14</a:t>
            </a:r>
            <a:r>
              <a:rPr lang="en-US" sz="2000" b="0" i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/>
                <a:cs typeface="Arial"/>
              </a:rPr>
              <a:t>(6), S8-S17.</a:t>
            </a:r>
            <a:endParaRPr lang="en-US" sz="2000">
              <a:latin typeface="Arial"/>
              <a:cs typeface="Arial"/>
            </a:endParaRPr>
          </a:p>
        </p:txBody>
      </p:sp>
      <p:sp>
        <p:nvSpPr>
          <p:cNvPr id="39" name="Text Box 680">
            <a:extLst>
              <a:ext uri="{FF2B5EF4-FFF2-40B4-BE49-F238E27FC236}">
                <a16:creationId xmlns:a16="http://schemas.microsoft.com/office/drawing/2014/main" id="{A077297E-98D9-9FA7-1AF6-8DECA14D2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64973" y="29641200"/>
            <a:ext cx="12600277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40" tIns="45720" rIns="91440" bIns="45720" anchor="t">
            <a:prstTxWarp prst="textNoShape">
              <a:avLst/>
            </a:prstTxWarp>
            <a:spAutoFit/>
          </a:bodyPr>
          <a:lstStyle/>
          <a:p>
            <a:r>
              <a:rPr lang="en-US" sz="2000"/>
              <a:t>Funding for this project provided by the University of Iowa’s Office of Vice President for Research: Community Engaged Scholars Program as a part of the Research Development Office’s Seeding Excellence Initiative and the University of Iowa’s College of Public Health </a:t>
            </a:r>
          </a:p>
          <a:p>
            <a:pPr algn="l"/>
            <a:endParaRPr lang="en-US" sz="2000"/>
          </a:p>
          <a:p>
            <a:r>
              <a:rPr lang="en-US" sz="2000"/>
              <a:t>We are thankful for the time, commitment, transparency, expertise, and vulnerability of all research consultants, collaborators,  and participants.  </a:t>
            </a:r>
          </a:p>
          <a:p>
            <a:endParaRPr lang="en-US" sz="2000">
              <a:cs typeface="Arial"/>
            </a:endParaRPr>
          </a:p>
          <a:p>
            <a:r>
              <a:rPr lang="en-US" sz="2000">
                <a:cs typeface="Arial"/>
              </a:rPr>
              <a:t>We would like to thank Christopher </a:t>
            </a:r>
            <a:r>
              <a:rPr lang="en-US" sz="2000" err="1">
                <a:cs typeface="Arial"/>
              </a:rPr>
              <a:t>Veeh</a:t>
            </a:r>
            <a:r>
              <a:rPr lang="en-US" sz="2000">
                <a:cs typeface="Arial"/>
              </a:rPr>
              <a:t>, Ph.D. for his consultation and support. 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5732270-FCDC-86D2-8741-987AFF47AF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019217"/>
              </p:ext>
            </p:extLst>
          </p:nvPr>
        </p:nvGraphicFramePr>
        <p:xfrm>
          <a:off x="200722" y="6247249"/>
          <a:ext cx="12840261" cy="2573611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2840261">
                  <a:extLst>
                    <a:ext uri="{9D8B030D-6E8A-4147-A177-3AD203B41FA5}">
                      <a16:colId xmlns:a16="http://schemas.microsoft.com/office/drawing/2014/main" val="1945260294"/>
                    </a:ext>
                  </a:extLst>
                </a:gridCol>
              </a:tblGrid>
              <a:tr h="1272128">
                <a:tc>
                  <a:txBody>
                    <a:bodyPr/>
                    <a:lstStyle/>
                    <a:p>
                      <a:pPr algn="ctr" fontAlgn="base">
                        <a:lnSpc>
                          <a:spcPts val="5775"/>
                        </a:lnSpc>
                      </a:pPr>
                      <a:r>
                        <a:rPr lang="en-US" sz="4800" b="0">
                          <a:solidFill>
                            <a:srgbClr val="000000"/>
                          </a:solidFill>
                          <a:effectLst/>
                          <a:latin typeface="Arial Black"/>
                        </a:rPr>
                        <a:t>Introduction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  <a:latin typeface="Arial Black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CA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2678997"/>
                  </a:ext>
                </a:extLst>
              </a:tr>
              <a:tr h="24463986">
                <a:tc>
                  <a:txBody>
                    <a:bodyPr/>
                    <a:lstStyle/>
                    <a:p>
                      <a:pPr marL="0" marR="0" lvl="0" indent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b="1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Background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50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Emerging evidence shows formerly incarcerated individuals experience long-term post-release health consequences due to substandard healthcare during their sentence.</a:t>
                      </a:r>
                      <a:r>
                        <a:rPr lang="en-US" sz="3500" b="0" i="0" u="none" strike="noStrike" baseline="30000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1, 2 </a:t>
                      </a:r>
                      <a:r>
                        <a:rPr lang="en-US" sz="350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However, limited data exists describing the diagnosis, treatment, and long-term care available to individuals in Iowa prisons. We aim to categorize and describe the experiences of individuals navigating Iowa’s prison healthcare system through 12 semi-structured qualitative interviews.</a:t>
                      </a:r>
                      <a:endParaRPr lang="en-US" sz="3500" b="0">
                        <a:latin typeface="+mn-lt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3500" b="0" i="0" u="none" strike="noStrike" noProof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4000" b="1" i="0" u="none" strike="noStrike" noProof="0">
                          <a:solidFill>
                            <a:srgbClr val="000000"/>
                          </a:solidFill>
                          <a:effectLst/>
                        </a:rPr>
                        <a:t>Methods and Data Collection</a:t>
                      </a:r>
                    </a:p>
                    <a:p>
                      <a:pPr marL="457200" marR="0" lvl="0" indent="-457200" algn="l" defTabSz="2131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350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Utilized participatory action research approach with construction of interview guide and dissemination protocol.</a:t>
                      </a:r>
                    </a:p>
                    <a:p>
                      <a:pPr marL="457200" marR="0" lvl="0" indent="-45720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AutoNum type="arabicPeriod"/>
                      </a:pPr>
                      <a:r>
                        <a:rPr lang="en-US" sz="350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Recruitment materials shared with local organizations Community advisory board (CAB) directly shared materials with potentially eligible community members.</a:t>
                      </a:r>
                    </a:p>
                    <a:p>
                      <a:pPr marL="457200" marR="0" lvl="0" indent="-457200" algn="l" defTabSz="2131875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350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Identified interview participants and conducted interviews</a:t>
                      </a:r>
                      <a:endParaRPr lang="en-US"/>
                    </a:p>
                    <a:p>
                      <a:pPr marL="457200" marR="0" lvl="0" indent="-457200" algn="l" defTabSz="2131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350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Collaboratively analyzed interview data and artifacts.</a:t>
                      </a:r>
                    </a:p>
                    <a:p>
                      <a:pPr marL="457200" marR="0" lvl="0" indent="-457200" algn="l" defTabSz="213187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3500" b="0" i="0" u="none" strike="noStrike" noProof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  <a:p>
                      <a:pPr marL="0" lvl="0" indent="0">
                        <a:buClr>
                          <a:srgbClr val="000000"/>
                        </a:buClr>
                        <a:buNone/>
                      </a:pPr>
                      <a:r>
                        <a:rPr lang="en-US" sz="4000" b="1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Developing and engaging community advisory board</a:t>
                      </a:r>
                    </a:p>
                    <a:p>
                      <a:pPr marL="0" lvl="0" indent="0">
                        <a:buNone/>
                      </a:pPr>
                      <a:r>
                        <a:rPr lang="en-US" sz="3500" b="0" i="0" u="none" strike="noStrike" noProof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We aim to center and elevate the voices of our CAB members during the research process in an iterative way. Full CAB feedback was collected and implemented at each stage</a:t>
                      </a:r>
                      <a:r>
                        <a:rPr lang="en-US" sz="35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.</a:t>
                      </a:r>
                      <a:endParaRPr lang="en-US" sz="3000" b="0" i="0" u="none" strike="noStrike" noProof="0">
                        <a:solidFill>
                          <a:srgbClr val="000000"/>
                        </a:solidFill>
                        <a:effectLst/>
                        <a:latin typeface="Arial"/>
                        <a:cs typeface="Arial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3000" b="0" i="0" u="none" strike="noStrike" noProof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3000" b="0" i="0" u="none" strike="noStrike" noProof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1893157"/>
                  </a:ext>
                </a:extLst>
              </a:tr>
            </a:tbl>
          </a:graphicData>
        </a:graphic>
      </p:graphicFrame>
      <p:sp>
        <p:nvSpPr>
          <p:cNvPr id="28" name="Rectangle 27">
            <a:extLst>
              <a:ext uri="{FF2B5EF4-FFF2-40B4-BE49-F238E27FC236}">
                <a16:creationId xmlns:a16="http://schemas.microsoft.com/office/drawing/2014/main" id="{1ECE6D3C-6A78-BC42-BA46-BCBAFC65E46A}"/>
              </a:ext>
            </a:extLst>
          </p:cNvPr>
          <p:cNvSpPr/>
          <p:nvPr/>
        </p:nvSpPr>
        <p:spPr>
          <a:xfrm>
            <a:off x="13120923" y="6159441"/>
            <a:ext cx="17576665" cy="258159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788"/>
          </a:p>
        </p:txBody>
      </p:sp>
      <p:pic>
        <p:nvPicPr>
          <p:cNvPr id="31" name="Picture 30" descr="A whiteboard with writing on it&#10;&#10;Description automatically generated">
            <a:extLst>
              <a:ext uri="{FF2B5EF4-FFF2-40B4-BE49-F238E27FC236}">
                <a16:creationId xmlns:a16="http://schemas.microsoft.com/office/drawing/2014/main" id="{A52BBEF6-286D-517A-2D6E-65CF54745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74506" y="7086832"/>
            <a:ext cx="8812693" cy="4925516"/>
          </a:xfrm>
          <a:prstGeom prst="rect">
            <a:avLst/>
          </a:prstGeom>
        </p:spPr>
      </p:pic>
      <p:pic>
        <p:nvPicPr>
          <p:cNvPr id="35" name="Picture 34" descr="A white board with writing on it&#10;&#10;Description automatically generated">
            <a:extLst>
              <a:ext uri="{FF2B5EF4-FFF2-40B4-BE49-F238E27FC236}">
                <a16:creationId xmlns:a16="http://schemas.microsoft.com/office/drawing/2014/main" id="{54725885-7A22-140C-D5A1-94574B8FF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12606" y="7072534"/>
            <a:ext cx="7794284" cy="5078546"/>
          </a:xfrm>
          <a:prstGeom prst="rect">
            <a:avLst/>
          </a:prstGeom>
        </p:spPr>
      </p:pic>
      <p:sp>
        <p:nvSpPr>
          <p:cNvPr id="37" name="Text Box 675">
            <a:extLst>
              <a:ext uri="{FF2B5EF4-FFF2-40B4-BE49-F238E27FC236}">
                <a16:creationId xmlns:a16="http://schemas.microsoft.com/office/drawing/2014/main" id="{E327B4E2-2A8E-C679-BBD7-8B865EE84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6981" y="6071886"/>
            <a:ext cx="6316808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>
                <a:solidFill>
                  <a:srgbClr val="000000"/>
                </a:solidFill>
                <a:latin typeface="Arial Black" charset="0"/>
                <a:ea typeface="Arial Black" charset="0"/>
                <a:cs typeface="Arial Black" charset="0"/>
              </a:rPr>
              <a:t>Emerging Results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B8FF74-1A2D-D078-1516-9C845427FBF1}"/>
              </a:ext>
            </a:extLst>
          </p:cNvPr>
          <p:cNvSpPr txBox="1"/>
          <p:nvPr/>
        </p:nvSpPr>
        <p:spPr>
          <a:xfrm>
            <a:off x="13420226" y="12076484"/>
            <a:ext cx="17205423" cy="31700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>
                <a:cs typeface="Arial"/>
              </a:rPr>
              <a:t>Community advisory board members developed journey maps to describe their experiences navigating the healthcare system in Iowa prisons.</a:t>
            </a:r>
          </a:p>
          <a:p>
            <a:endParaRPr lang="en-US" sz="3000" b="1">
              <a:cs typeface="Arial"/>
            </a:endParaRPr>
          </a:p>
          <a:p>
            <a:r>
              <a:rPr lang="en-US" sz="4000" b="1">
                <a:cs typeface="Arial"/>
              </a:rPr>
              <a:t>Thematic Analysis</a:t>
            </a:r>
          </a:p>
          <a:p>
            <a:r>
              <a:rPr lang="en-US" sz="3500">
                <a:cs typeface="Arial"/>
              </a:rPr>
              <a:t>Seven key themes were identified in preliminary analysis of interview data and community advisory board’s lived experience.</a:t>
            </a:r>
          </a:p>
        </p:txBody>
      </p: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0D2B3A98-6DBA-909A-5826-F239F0470B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3785480"/>
              </p:ext>
            </p:extLst>
          </p:nvPr>
        </p:nvGraphicFramePr>
        <p:xfrm>
          <a:off x="13749453" y="15270480"/>
          <a:ext cx="16405657" cy="1673193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6226">
                  <a:extLst>
                    <a:ext uri="{9D8B030D-6E8A-4147-A177-3AD203B41FA5}">
                      <a16:colId xmlns:a16="http://schemas.microsoft.com/office/drawing/2014/main" val="2649628280"/>
                    </a:ext>
                  </a:extLst>
                </a:gridCol>
                <a:gridCol w="12279431">
                  <a:extLst>
                    <a:ext uri="{9D8B030D-6E8A-4147-A177-3AD203B41FA5}">
                      <a16:colId xmlns:a16="http://schemas.microsoft.com/office/drawing/2014/main" val="4050472481"/>
                    </a:ext>
                  </a:extLst>
                </a:gridCol>
              </a:tblGrid>
              <a:tr h="818928">
                <a:tc gridSpan="2">
                  <a:txBody>
                    <a:bodyPr/>
                    <a:lstStyle/>
                    <a:p>
                      <a:r>
                        <a:rPr lang="en-US" sz="3500" b="1"/>
                        <a:t>Theme                        Exemplar Quote</a:t>
                      </a:r>
                      <a:endParaRPr lang="en-US" b="1"/>
                    </a:p>
                  </a:txBody>
                  <a:tcPr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4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898752"/>
                  </a:ext>
                </a:extLst>
              </a:tr>
              <a:tr h="924865">
                <a:tc gridSpan="2">
                  <a:txBody>
                    <a:bodyPr/>
                    <a:lstStyle/>
                    <a:p>
                      <a:pPr algn="ctr"/>
                      <a:r>
                        <a:rPr lang="en-US" sz="3500" b="1"/>
                        <a:t>Community Advisory Board Member Reflections 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8C9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714946"/>
                  </a:ext>
                </a:extLst>
              </a:tr>
              <a:tr h="1973038">
                <a:tc>
                  <a:txBody>
                    <a:bodyPr/>
                    <a:lstStyle/>
                    <a:p>
                      <a:pPr algn="l"/>
                      <a:r>
                        <a:rPr lang="en-US" sz="3500"/>
                        <a:t>Substandard dental care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/>
                        <a:t>"My teeth were bad because of drug use... When I saw the dentist, he said 'pick one tooth', because they weren't going to treat all of them."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7435489"/>
                  </a:ext>
                </a:extLst>
              </a:tr>
              <a:tr h="1973038">
                <a:tc>
                  <a:txBody>
                    <a:bodyPr/>
                    <a:lstStyle/>
                    <a:p>
                      <a:pPr algn="l"/>
                      <a:r>
                        <a:rPr lang="en-US" sz="3500"/>
                        <a:t>Perceived medication mismanagement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/>
                        <a:t>"They give you a pill to make you quiet and go away."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"The 'pill line' is everyone in the prison... because of overpopulation, they want to sedate as many people as possible."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8963833"/>
                  </a:ext>
                </a:extLst>
              </a:tr>
              <a:tr h="2034699">
                <a:tc>
                  <a:txBody>
                    <a:bodyPr/>
                    <a:lstStyle/>
                    <a:p>
                      <a:pPr algn="l"/>
                      <a:r>
                        <a:rPr lang="en-US" sz="3500"/>
                        <a:t>Medical negligence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"You have a problem and get sent to [external hospital], where they prescribe you one thing, but then give you something else when you get back to the prison."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843904"/>
                  </a:ext>
                </a:extLst>
              </a:tr>
              <a:tr h="228132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n-US" sz="3500"/>
                        <a:t>Health and well-being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“...become a number now”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"If I could have prioritized my mental health when I was in the first time, I wouldn't have gotten back on the drugs and ended up right back inside."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4303"/>
                  </a:ext>
                </a:extLst>
              </a:tr>
              <a:tr h="924865">
                <a:tc gridSpan="2">
                  <a:txBody>
                    <a:bodyPr/>
                    <a:lstStyle/>
                    <a:p>
                      <a:pPr algn="ctr"/>
                      <a:r>
                        <a:rPr lang="en-US" sz="3500" b="1"/>
                        <a:t>Participants’ Reflections</a:t>
                      </a:r>
                    </a:p>
                  </a:txBody>
                  <a:tcPr anchor="ctr">
                    <a:solidFill>
                      <a:srgbClr val="F8C9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4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886812"/>
                  </a:ext>
                </a:extLst>
              </a:tr>
              <a:tr h="172640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/>
                        <a:t>Quality of care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3500"/>
                        <a:t>"Medicine zombified me"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"Feeling misdiagnosed... don't know who to ask"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0563477"/>
                  </a:ext>
                </a:extLst>
              </a:tr>
              <a:tr h="1726408">
                <a:tc>
                  <a:txBody>
                    <a:bodyPr/>
                    <a:lstStyle/>
                    <a:p>
                      <a:r>
                        <a:rPr lang="en-US" sz="3500"/>
                        <a:t>Lack of accountability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"Shifting the blame"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"Cannot appeal to state for medical negligence"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2425174"/>
                  </a:ext>
                </a:extLst>
              </a:tr>
              <a:tr h="2096353">
                <a:tc>
                  <a:txBody>
                    <a:bodyPr/>
                    <a:lstStyle/>
                    <a:p>
                      <a:r>
                        <a:rPr lang="en-US" sz="3500"/>
                        <a:t>Mental health and well-being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500"/>
                        <a:t>"Feel more institutionalized"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"Always something running against me"</a:t>
                      </a:r>
                    </a:p>
                    <a:p>
                      <a:pPr lvl="0">
                        <a:buNone/>
                      </a:pPr>
                      <a:r>
                        <a:rPr lang="en-US" sz="3500"/>
                        <a:t>"Can't shop around [for providers] in jail"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2131090"/>
                  </a:ext>
                </a:extLst>
              </a:tr>
            </a:tbl>
          </a:graphicData>
        </a:graphic>
      </p:graphicFrame>
      <p:pic>
        <p:nvPicPr>
          <p:cNvPr id="2" name="Picture 1" descr="A black and white striped background&#10;&#10;Description automatically generated">
            <a:extLst>
              <a:ext uri="{FF2B5EF4-FFF2-40B4-BE49-F238E27FC236}">
                <a16:creationId xmlns:a16="http://schemas.microsoft.com/office/drawing/2014/main" id="{11B0E5FC-D7AF-F9A2-D129-B751CA3210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88645" y="21039773"/>
            <a:ext cx="14344650" cy="11138535"/>
          </a:xfrm>
          <a:prstGeom prst="rect">
            <a:avLst/>
          </a:prstGeom>
        </p:spPr>
      </p:pic>
      <p:pic>
        <p:nvPicPr>
          <p:cNvPr id="6" name="Picture 5" descr="A diagram of a river&#10;&#10;Description automatically generated">
            <a:extLst>
              <a:ext uri="{FF2B5EF4-FFF2-40B4-BE49-F238E27FC236}">
                <a16:creationId xmlns:a16="http://schemas.microsoft.com/office/drawing/2014/main" id="{956745EE-588D-F209-869D-F4AAE4A621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38178" y="11414760"/>
            <a:ext cx="12018645" cy="1315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6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840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Arial Black</vt:lpstr>
      <vt:lpstr>Office Theme</vt:lpstr>
      <vt:lpstr>PowerPoint Presentation</vt:lpstr>
    </vt:vector>
  </TitlesOfParts>
  <Company>University of Iowa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Teresa Ruggle</dc:creator>
  <cp:lastModifiedBy>Johnson, Ebonee</cp:lastModifiedBy>
  <cp:revision>3</cp:revision>
  <dcterms:created xsi:type="dcterms:W3CDTF">2014-02-18T19:43:21Z</dcterms:created>
  <dcterms:modified xsi:type="dcterms:W3CDTF">2025-07-27T18:43:57Z</dcterms:modified>
</cp:coreProperties>
</file>