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1pPr>
    <a:lvl2pPr marL="2194270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2pPr>
    <a:lvl3pPr marL="4388538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3pPr>
    <a:lvl4pPr marL="6582809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4pPr>
    <a:lvl5pPr marL="8777078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5pPr>
    <a:lvl6pPr marL="10971347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6pPr>
    <a:lvl7pPr marL="13165616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7pPr>
    <a:lvl8pPr marL="15359887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8pPr>
    <a:lvl9pPr marL="17554156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7" userDrawn="1">
          <p15:clr>
            <a:srgbClr val="A4A3A4"/>
          </p15:clr>
        </p15:guide>
        <p15:guide id="2" pos="7843" userDrawn="1">
          <p15:clr>
            <a:srgbClr val="A4A3A4"/>
          </p15:clr>
        </p15:guide>
        <p15:guide id="3" pos="8309" userDrawn="1">
          <p15:clr>
            <a:srgbClr val="A4A3A4"/>
          </p15:clr>
        </p15:guide>
        <p15:guide id="4" pos="19807" userDrawn="1">
          <p15:clr>
            <a:srgbClr val="A4A3A4"/>
          </p15:clr>
        </p15:guide>
        <p15:guide id="5" pos="20273" userDrawn="1">
          <p15:clr>
            <a:srgbClr val="A4A3A4"/>
          </p15:clr>
        </p15:guide>
        <p15:guide id="6" pos="1931" userDrawn="1">
          <p15:clr>
            <a:srgbClr val="A4A3A4"/>
          </p15:clr>
        </p15:guide>
        <p15:guide id="7" pos="2727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04CF2C-8D19-D3C7-230E-6C1F2CD378B5}" name="Hawkins, Amber M" initials="HM" userId="S::ambhawkins@uiowa.edu::e78c3000-8e40-4cb7-9f65-e5522e96c6bb" providerId="AD"/>
  <p188:author id="{2EBD58F7-3A15-C866-2F55-98E5287336FB}" name="Johnson, Ebonee" initials="EJ" userId="S::ebojohnson@uiowa.edu::174046e0-e45a-40d4-ba82-7f70b94721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82A"/>
    <a:srgbClr val="F8C95B"/>
    <a:srgbClr val="F7C142"/>
    <a:srgbClr val="FFCD00"/>
    <a:srgbClr val="F2C806"/>
    <a:srgbClr val="FFC100"/>
    <a:srgbClr val="FF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" d="100"/>
          <a:sy n="12" d="100"/>
        </p:scale>
        <p:origin x="1548" y="88"/>
      </p:cViewPr>
      <p:guideLst>
        <p:guide orient="horz" pos="20417"/>
        <p:guide pos="7843"/>
        <p:guide pos="8309"/>
        <p:guide pos="19807"/>
        <p:guide pos="20273"/>
        <p:guide pos="1931"/>
        <p:guide pos="27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1"/>
            <a:ext cx="37307520" cy="70561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31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263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395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527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659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791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923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055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4"/>
            <a:ext cx="39502080" cy="2172462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1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872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280">
                <a:solidFill>
                  <a:schemeClr val="tx1">
                    <a:tint val="75000"/>
                  </a:schemeClr>
                </a:solidFill>
              </a:defRPr>
            </a:lvl1pPr>
            <a:lvl2pPr marL="2131875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2pPr>
            <a:lvl3pPr marL="4263751" indent="0">
              <a:buNone/>
              <a:defRPr sz="7520">
                <a:solidFill>
                  <a:schemeClr val="tx1">
                    <a:tint val="75000"/>
                  </a:schemeClr>
                </a:solidFill>
              </a:defRPr>
            </a:lvl3pPr>
            <a:lvl4pPr marL="6395627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4pPr>
            <a:lvl5pPr marL="8527503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5pPr>
            <a:lvl6pPr marL="10659377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6pPr>
            <a:lvl7pPr marL="12791252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7pPr>
            <a:lvl8pPr marL="14923129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8pPr>
            <a:lvl9pPr marL="17055004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4"/>
            <a:ext cx="19385280" cy="21724621"/>
          </a:xfrm>
          <a:prstGeom prst="rect">
            <a:avLst/>
          </a:prstGeom>
        </p:spPr>
        <p:txBody>
          <a:bodyPr/>
          <a:lstStyle>
            <a:lvl1pPr>
              <a:defRPr sz="13120"/>
            </a:lvl1pPr>
            <a:lvl2pPr>
              <a:defRPr sz="11200"/>
            </a:lvl2pPr>
            <a:lvl3pPr>
              <a:defRPr sz="9280"/>
            </a:lvl3pPr>
            <a:lvl4pPr>
              <a:defRPr sz="8320"/>
            </a:lvl4pPr>
            <a:lvl5pPr>
              <a:defRPr sz="8320"/>
            </a:lvl5pPr>
            <a:lvl6pPr>
              <a:defRPr sz="8320"/>
            </a:lvl6pPr>
            <a:lvl7pPr>
              <a:defRPr sz="8320"/>
            </a:lvl7pPr>
            <a:lvl8pPr>
              <a:defRPr sz="8320"/>
            </a:lvl8pPr>
            <a:lvl9pPr>
              <a:defRPr sz="8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4"/>
            <a:ext cx="19385280" cy="21724621"/>
          </a:xfrm>
          <a:prstGeom prst="rect">
            <a:avLst/>
          </a:prstGeom>
        </p:spPr>
        <p:txBody>
          <a:bodyPr/>
          <a:lstStyle>
            <a:lvl1pPr>
              <a:defRPr sz="13120"/>
            </a:lvl1pPr>
            <a:lvl2pPr>
              <a:defRPr sz="11200"/>
            </a:lvl2pPr>
            <a:lvl3pPr>
              <a:defRPr sz="9280"/>
            </a:lvl3pPr>
            <a:lvl4pPr>
              <a:defRPr sz="8320"/>
            </a:lvl4pPr>
            <a:lvl5pPr>
              <a:defRPr sz="8320"/>
            </a:lvl5pPr>
            <a:lvl6pPr>
              <a:defRPr sz="8320"/>
            </a:lvl6pPr>
            <a:lvl7pPr>
              <a:defRPr sz="8320"/>
            </a:lvl7pPr>
            <a:lvl8pPr>
              <a:defRPr sz="8320"/>
            </a:lvl8pPr>
            <a:lvl9pPr>
              <a:defRPr sz="8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3" cy="30708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00" b="1"/>
            </a:lvl1pPr>
            <a:lvl2pPr marL="2131875" indent="0">
              <a:buNone/>
              <a:defRPr sz="9280" b="1"/>
            </a:lvl2pPr>
            <a:lvl3pPr marL="4263751" indent="0">
              <a:buNone/>
              <a:defRPr sz="8320" b="1"/>
            </a:lvl3pPr>
            <a:lvl4pPr marL="6395627" indent="0">
              <a:buNone/>
              <a:defRPr sz="7520" b="1"/>
            </a:lvl4pPr>
            <a:lvl5pPr marL="8527503" indent="0">
              <a:buNone/>
              <a:defRPr sz="7520" b="1"/>
            </a:lvl5pPr>
            <a:lvl6pPr marL="10659377" indent="0">
              <a:buNone/>
              <a:defRPr sz="7520" b="1"/>
            </a:lvl6pPr>
            <a:lvl7pPr marL="12791252" indent="0">
              <a:buNone/>
              <a:defRPr sz="7520" b="1"/>
            </a:lvl7pPr>
            <a:lvl8pPr marL="14923129" indent="0">
              <a:buNone/>
              <a:defRPr sz="7520" b="1"/>
            </a:lvl8pPr>
            <a:lvl9pPr marL="17055004" indent="0">
              <a:buNone/>
              <a:defRPr sz="7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1"/>
            <a:ext cx="19392903" cy="18966181"/>
          </a:xfrm>
          <a:prstGeom prst="rect">
            <a:avLst/>
          </a:prstGeom>
        </p:spPr>
        <p:txBody>
          <a:bodyPr/>
          <a:lstStyle>
            <a:lvl1pPr>
              <a:defRPr sz="11200"/>
            </a:lvl1pPr>
            <a:lvl2pPr>
              <a:defRPr sz="9280"/>
            </a:lvl2pPr>
            <a:lvl3pPr>
              <a:defRPr sz="8320"/>
            </a:lvl3pPr>
            <a:lvl4pPr>
              <a:defRPr sz="7520"/>
            </a:lvl4pPr>
            <a:lvl5pPr>
              <a:defRPr sz="7520"/>
            </a:lvl5pPr>
            <a:lvl6pPr>
              <a:defRPr sz="7520"/>
            </a:lvl6pPr>
            <a:lvl7pPr>
              <a:defRPr sz="7520"/>
            </a:lvl7pPr>
            <a:lvl8pPr>
              <a:defRPr sz="7520"/>
            </a:lvl8pPr>
            <a:lvl9pPr>
              <a:defRPr sz="7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7" y="7368542"/>
            <a:ext cx="19400520" cy="30708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00" b="1"/>
            </a:lvl1pPr>
            <a:lvl2pPr marL="2131875" indent="0">
              <a:buNone/>
              <a:defRPr sz="9280" b="1"/>
            </a:lvl2pPr>
            <a:lvl3pPr marL="4263751" indent="0">
              <a:buNone/>
              <a:defRPr sz="8320" b="1"/>
            </a:lvl3pPr>
            <a:lvl4pPr marL="6395627" indent="0">
              <a:buNone/>
              <a:defRPr sz="7520" b="1"/>
            </a:lvl4pPr>
            <a:lvl5pPr marL="8527503" indent="0">
              <a:buNone/>
              <a:defRPr sz="7520" b="1"/>
            </a:lvl5pPr>
            <a:lvl6pPr marL="10659377" indent="0">
              <a:buNone/>
              <a:defRPr sz="7520" b="1"/>
            </a:lvl6pPr>
            <a:lvl7pPr marL="12791252" indent="0">
              <a:buNone/>
              <a:defRPr sz="7520" b="1"/>
            </a:lvl7pPr>
            <a:lvl8pPr marL="14923129" indent="0">
              <a:buNone/>
              <a:defRPr sz="7520" b="1"/>
            </a:lvl8pPr>
            <a:lvl9pPr marL="17055004" indent="0">
              <a:buNone/>
              <a:defRPr sz="7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7" y="10439401"/>
            <a:ext cx="19400520" cy="18966181"/>
          </a:xfrm>
          <a:prstGeom prst="rect">
            <a:avLst/>
          </a:prstGeom>
        </p:spPr>
        <p:txBody>
          <a:bodyPr/>
          <a:lstStyle>
            <a:lvl1pPr>
              <a:defRPr sz="11200"/>
            </a:lvl1pPr>
            <a:lvl2pPr>
              <a:defRPr sz="9280"/>
            </a:lvl2pPr>
            <a:lvl3pPr>
              <a:defRPr sz="8320"/>
            </a:lvl3pPr>
            <a:lvl4pPr>
              <a:defRPr sz="7520"/>
            </a:lvl4pPr>
            <a:lvl5pPr>
              <a:defRPr sz="7520"/>
            </a:lvl5pPr>
            <a:lvl6pPr>
              <a:defRPr sz="7520"/>
            </a:lvl6pPr>
            <a:lvl7pPr>
              <a:defRPr sz="7520"/>
            </a:lvl7pPr>
            <a:lvl8pPr>
              <a:defRPr sz="7520"/>
            </a:lvl8pPr>
            <a:lvl9pPr>
              <a:defRPr sz="7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3" cy="5577840"/>
          </a:xfrm>
          <a:prstGeom prst="rect">
            <a:avLst/>
          </a:prstGeom>
        </p:spPr>
        <p:txBody>
          <a:bodyPr anchor="b"/>
          <a:lstStyle>
            <a:lvl1pPr algn="l">
              <a:defRPr sz="92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4"/>
            <a:ext cx="24536400" cy="28094941"/>
          </a:xfrm>
          <a:prstGeom prst="rect">
            <a:avLst/>
          </a:prstGeom>
        </p:spPr>
        <p:txBody>
          <a:bodyPr/>
          <a:lstStyle>
            <a:lvl1pPr>
              <a:defRPr sz="14881"/>
            </a:lvl1pPr>
            <a:lvl2pPr>
              <a:defRPr sz="13120"/>
            </a:lvl2pPr>
            <a:lvl3pPr>
              <a:defRPr sz="11200"/>
            </a:lvl3pPr>
            <a:lvl4pPr>
              <a:defRPr sz="9280"/>
            </a:lvl4pPr>
            <a:lvl5pPr>
              <a:defRPr sz="9280"/>
            </a:lvl5pPr>
            <a:lvl6pPr>
              <a:defRPr sz="9280"/>
            </a:lvl6pPr>
            <a:lvl7pPr>
              <a:defRPr sz="9280"/>
            </a:lvl7pPr>
            <a:lvl8pPr>
              <a:defRPr sz="9280"/>
            </a:lvl8pPr>
            <a:lvl9pPr>
              <a:defRPr sz="9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4"/>
            <a:ext cx="14439903" cy="22517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60"/>
            </a:lvl1pPr>
            <a:lvl2pPr marL="2131875" indent="0">
              <a:buNone/>
              <a:defRPr sz="5600"/>
            </a:lvl2pPr>
            <a:lvl3pPr marL="4263751" indent="0">
              <a:buNone/>
              <a:defRPr sz="4640"/>
            </a:lvl3pPr>
            <a:lvl4pPr marL="6395627" indent="0">
              <a:buNone/>
              <a:defRPr sz="4160"/>
            </a:lvl4pPr>
            <a:lvl5pPr marL="8527503" indent="0">
              <a:buNone/>
              <a:defRPr sz="4160"/>
            </a:lvl5pPr>
            <a:lvl6pPr marL="10659377" indent="0">
              <a:buNone/>
              <a:defRPr sz="4160"/>
            </a:lvl6pPr>
            <a:lvl7pPr marL="12791252" indent="0">
              <a:buNone/>
              <a:defRPr sz="4160"/>
            </a:lvl7pPr>
            <a:lvl8pPr marL="14923129" indent="0">
              <a:buNone/>
              <a:defRPr sz="4160"/>
            </a:lvl8pPr>
            <a:lvl9pPr marL="17055004" indent="0">
              <a:buNone/>
              <a:defRPr sz="4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1"/>
            <a:ext cx="26334720" cy="2720341"/>
          </a:xfrm>
          <a:prstGeom prst="rect">
            <a:avLst/>
          </a:prstGeom>
        </p:spPr>
        <p:txBody>
          <a:bodyPr anchor="b"/>
          <a:lstStyle>
            <a:lvl1pPr algn="l">
              <a:defRPr sz="92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881"/>
            </a:lvl1pPr>
            <a:lvl2pPr marL="2131875" indent="0">
              <a:buNone/>
              <a:defRPr sz="13120"/>
            </a:lvl2pPr>
            <a:lvl3pPr marL="4263751" indent="0">
              <a:buNone/>
              <a:defRPr sz="11200"/>
            </a:lvl3pPr>
            <a:lvl4pPr marL="6395627" indent="0">
              <a:buNone/>
              <a:defRPr sz="9280"/>
            </a:lvl4pPr>
            <a:lvl5pPr marL="8527503" indent="0">
              <a:buNone/>
              <a:defRPr sz="9280"/>
            </a:lvl5pPr>
            <a:lvl6pPr marL="10659377" indent="0">
              <a:buNone/>
              <a:defRPr sz="9280"/>
            </a:lvl6pPr>
            <a:lvl7pPr marL="12791252" indent="0">
              <a:buNone/>
              <a:defRPr sz="9280"/>
            </a:lvl7pPr>
            <a:lvl8pPr marL="14923129" indent="0">
              <a:buNone/>
              <a:defRPr sz="9280"/>
            </a:lvl8pPr>
            <a:lvl9pPr marL="17055004" indent="0">
              <a:buNone/>
              <a:defRPr sz="92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2"/>
            <a:ext cx="26334720" cy="3863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60"/>
            </a:lvl1pPr>
            <a:lvl2pPr marL="2131875" indent="0">
              <a:buNone/>
              <a:defRPr sz="5600"/>
            </a:lvl2pPr>
            <a:lvl3pPr marL="4263751" indent="0">
              <a:buNone/>
              <a:defRPr sz="4640"/>
            </a:lvl3pPr>
            <a:lvl4pPr marL="6395627" indent="0">
              <a:buNone/>
              <a:defRPr sz="4160"/>
            </a:lvl4pPr>
            <a:lvl5pPr marL="8527503" indent="0">
              <a:buNone/>
              <a:defRPr sz="4160"/>
            </a:lvl5pPr>
            <a:lvl6pPr marL="10659377" indent="0">
              <a:buNone/>
              <a:defRPr sz="4160"/>
            </a:lvl6pPr>
            <a:lvl7pPr marL="12791252" indent="0">
              <a:buNone/>
              <a:defRPr sz="4160"/>
            </a:lvl7pPr>
            <a:lvl8pPr marL="14923129" indent="0">
              <a:buNone/>
              <a:defRPr sz="4160"/>
            </a:lvl8pPr>
            <a:lvl9pPr marL="17055004" indent="0">
              <a:buNone/>
              <a:defRPr sz="4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4"/>
            <a:ext cx="39502080" cy="2172462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681428"/>
            <a:ext cx="43891200" cy="250807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43891200" cy="5675951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92872-5379-4016-ADFE-7FB63ECEEA9A}"/>
              </a:ext>
            </a:extLst>
          </p:cNvPr>
          <p:cNvSpPr/>
          <p:nvPr userDrawn="1"/>
        </p:nvSpPr>
        <p:spPr>
          <a:xfrm>
            <a:off x="0" y="32536711"/>
            <a:ext cx="43891200" cy="381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C7DA8-B402-431B-82ED-6906DC4BA1EF}"/>
              </a:ext>
            </a:extLst>
          </p:cNvPr>
          <p:cNvSpPr/>
          <p:nvPr userDrawn="1"/>
        </p:nvSpPr>
        <p:spPr>
          <a:xfrm>
            <a:off x="0" y="32343653"/>
            <a:ext cx="43891200" cy="250807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31875" rtl="0" eaLnBrk="1" latinLnBrk="0" hangingPunct="1">
        <a:spcBef>
          <a:spcPct val="0"/>
        </a:spcBef>
        <a:buNone/>
        <a:defRPr sz="204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98907" indent="-1598907" algn="l" defTabSz="2131875" rtl="0" eaLnBrk="1" latinLnBrk="0" hangingPunct="1">
        <a:spcBef>
          <a:spcPct val="20000"/>
        </a:spcBef>
        <a:buFont typeface="Arial"/>
        <a:buChar char="•"/>
        <a:defRPr sz="14881" kern="1200">
          <a:solidFill>
            <a:schemeClr val="tx1"/>
          </a:solidFill>
          <a:latin typeface="+mn-lt"/>
          <a:ea typeface="+mn-ea"/>
          <a:cs typeface="+mn-cs"/>
        </a:defRPr>
      </a:lvl1pPr>
      <a:lvl2pPr marL="3464298" indent="-1332423" algn="l" defTabSz="2131875" rtl="0" eaLnBrk="1" latinLnBrk="0" hangingPunct="1">
        <a:spcBef>
          <a:spcPct val="20000"/>
        </a:spcBef>
        <a:buFont typeface="Arial"/>
        <a:buChar char="–"/>
        <a:defRPr sz="13120" kern="1200">
          <a:solidFill>
            <a:schemeClr val="tx1"/>
          </a:solidFill>
          <a:latin typeface="+mn-lt"/>
          <a:ea typeface="+mn-ea"/>
          <a:cs typeface="+mn-cs"/>
        </a:defRPr>
      </a:lvl2pPr>
      <a:lvl3pPr marL="5329689" indent="-1065937" algn="l" defTabSz="2131875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7461564" indent="-1065937" algn="l" defTabSz="2131875" rtl="0" eaLnBrk="1" latinLnBrk="0" hangingPunct="1">
        <a:spcBef>
          <a:spcPct val="20000"/>
        </a:spcBef>
        <a:buFont typeface="Arial"/>
        <a:buChar char="–"/>
        <a:defRPr sz="9280" kern="1200">
          <a:solidFill>
            <a:schemeClr val="tx1"/>
          </a:solidFill>
          <a:latin typeface="+mn-lt"/>
          <a:ea typeface="+mn-ea"/>
          <a:cs typeface="+mn-cs"/>
        </a:defRPr>
      </a:lvl4pPr>
      <a:lvl5pPr marL="9593440" indent="-1065937" algn="l" defTabSz="2131875" rtl="0" eaLnBrk="1" latinLnBrk="0" hangingPunct="1">
        <a:spcBef>
          <a:spcPct val="20000"/>
        </a:spcBef>
        <a:buFont typeface="Arial"/>
        <a:buChar char="»"/>
        <a:defRPr sz="9280" kern="1200">
          <a:solidFill>
            <a:schemeClr val="tx1"/>
          </a:solidFill>
          <a:latin typeface="+mn-lt"/>
          <a:ea typeface="+mn-ea"/>
          <a:cs typeface="+mn-cs"/>
        </a:defRPr>
      </a:lvl5pPr>
      <a:lvl6pPr marL="11725315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6pPr>
      <a:lvl7pPr marL="13857192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7pPr>
      <a:lvl8pPr marL="15989067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8pPr>
      <a:lvl9pPr marL="18120942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1pPr>
      <a:lvl2pPr marL="2131875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2pPr>
      <a:lvl3pPr marL="4263751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3pPr>
      <a:lvl4pPr marL="6395627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4pPr>
      <a:lvl5pPr marL="8527503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5pPr>
      <a:lvl6pPr marL="10659377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6pPr>
      <a:lvl7pPr marL="12791252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7pPr>
      <a:lvl8pPr marL="14923129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8pPr>
      <a:lvl9pPr marL="17055004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07202" y="698338"/>
            <a:ext cx="37678143" cy="13587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200">
                <a:solidFill>
                  <a:srgbClr val="FFCD00"/>
                </a:solidFill>
                <a:latin typeface="Arial Black"/>
                <a:cs typeface="Arial Black"/>
              </a:rPr>
              <a:t>Experiencing Healthcare Systems in Iowa Prisons </a:t>
            </a:r>
            <a:endParaRPr lang="en-US" sz="8229">
              <a:solidFill>
                <a:srgbClr val="FFCD00"/>
              </a:solidFill>
              <a:latin typeface="Arial Black"/>
              <a:cs typeface="Arial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486" y="2605122"/>
            <a:ext cx="42876799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000" b="1" err="1">
                <a:solidFill>
                  <a:schemeClr val="bg1"/>
                </a:solidFill>
                <a:cs typeface="Arial"/>
              </a:rPr>
              <a:t>Eboneé</a:t>
            </a:r>
            <a:r>
              <a:rPr lang="en-US" sz="5000" b="1">
                <a:solidFill>
                  <a:schemeClr val="bg1"/>
                </a:solidFill>
                <a:cs typeface="Arial"/>
              </a:rPr>
              <a:t> T. Johnson, Ph.D.; 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Amber M. Hawkins, MPH; </a:t>
            </a:r>
            <a:r>
              <a:rPr lang="en-US" sz="5000" b="1">
                <a:solidFill>
                  <a:schemeClr val="bg1"/>
                </a:solidFill>
                <a:cs typeface="Arial"/>
              </a:rPr>
              <a:t>Makayla Morales, MPH; Dell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 Pippins; Heather Erwin, JD; Daria Fisher-Page, JD</a:t>
            </a:r>
            <a:endParaRPr lang="en-US" sz="8550">
              <a:solidFill>
                <a:schemeClr val="bg1"/>
              </a:solidFill>
              <a:cs typeface="Arial"/>
            </a:endParaRPr>
          </a:p>
        </p:txBody>
      </p:sp>
      <p:sp>
        <p:nvSpPr>
          <p:cNvPr id="21" name="Text Box 652"/>
          <p:cNvSpPr txBox="1">
            <a:spLocks noChangeArrowheads="1"/>
          </p:cNvSpPr>
          <p:nvPr/>
        </p:nvSpPr>
        <p:spPr bwMode="auto">
          <a:xfrm>
            <a:off x="589280" y="6309734"/>
            <a:ext cx="113935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Arial Black"/>
                <a:ea typeface="Arial Black" charset="0"/>
                <a:cs typeface="Arial Black" charset="0"/>
              </a:rPr>
              <a:t>Introduction </a:t>
            </a:r>
          </a:p>
        </p:txBody>
      </p:sp>
      <p:sp>
        <p:nvSpPr>
          <p:cNvPr id="24" name="Text Box 667"/>
          <p:cNvSpPr txBox="1">
            <a:spLocks noChangeArrowheads="1"/>
          </p:cNvSpPr>
          <p:nvPr/>
        </p:nvSpPr>
        <p:spPr bwMode="auto">
          <a:xfrm>
            <a:off x="31123357" y="6354724"/>
            <a:ext cx="1224089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solidFill>
                  <a:srgbClr val="000000"/>
                </a:solidFill>
                <a:latin typeface="Arial Black"/>
                <a:ea typeface="Arial Black" charset="0"/>
                <a:cs typeface="Arial Black" charset="0"/>
              </a:rPr>
              <a:t>Discussion</a:t>
            </a:r>
          </a:p>
          <a:p>
            <a:pPr algn="l"/>
            <a:endParaRPr lang="en-US" sz="4800">
              <a:solidFill>
                <a:srgbClr val="000000"/>
              </a:solidFill>
              <a:latin typeface="Arial Black" charset="0"/>
              <a:ea typeface="Arial Black" charset="0"/>
              <a:cs typeface="Arial Black" charset="0"/>
            </a:endParaRPr>
          </a:p>
          <a:p>
            <a:pPr algn="l"/>
            <a:r>
              <a:rPr lang="en-US" sz="4000" i="1">
                <a:solidFill>
                  <a:srgbClr val="000000"/>
                </a:solidFill>
                <a:latin typeface="Arial Black"/>
                <a:ea typeface="Arial Black" charset="0"/>
                <a:cs typeface="Arial Black" charset="0"/>
              </a:rPr>
              <a:t>Need to Move Upstream to Inform Practice, Research, and Policy</a:t>
            </a:r>
            <a:r>
              <a:rPr lang="en-US" sz="4000" i="1" baseline="30000">
                <a:solidFill>
                  <a:srgbClr val="000000"/>
                </a:solidFill>
                <a:latin typeface="Arial Black"/>
                <a:ea typeface="Arial Black" charset="0"/>
                <a:cs typeface="Arial Black" charset="0"/>
              </a:rPr>
              <a:t>3</a:t>
            </a:r>
            <a:r>
              <a:rPr lang="en-US" sz="4000" i="1">
                <a:solidFill>
                  <a:srgbClr val="000000"/>
                </a:solidFill>
                <a:latin typeface="Arial Black"/>
                <a:ea typeface="Arial Black" charset="0"/>
                <a:cs typeface="Arial Black" charset="0"/>
              </a:rPr>
              <a:t> </a:t>
            </a:r>
          </a:p>
        </p:txBody>
      </p:sp>
      <p:sp>
        <p:nvSpPr>
          <p:cNvPr id="25" name="Text Box 671"/>
          <p:cNvSpPr txBox="1">
            <a:spLocks noChangeArrowheads="1"/>
          </p:cNvSpPr>
          <p:nvPr/>
        </p:nvSpPr>
        <p:spPr bwMode="auto">
          <a:xfrm>
            <a:off x="18733585" y="27577669"/>
            <a:ext cx="69803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Lessons Learned</a:t>
            </a:r>
          </a:p>
        </p:txBody>
      </p:sp>
      <p:sp>
        <p:nvSpPr>
          <p:cNvPr id="27" name="Text Box 676"/>
          <p:cNvSpPr txBox="1">
            <a:spLocks noChangeArrowheads="1"/>
          </p:cNvSpPr>
          <p:nvPr/>
        </p:nvSpPr>
        <p:spPr bwMode="auto">
          <a:xfrm>
            <a:off x="632995" y="7139235"/>
            <a:ext cx="1139351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r>
              <a:rPr lang="en-US" sz="3000">
                <a:ea typeface="+mn-lt"/>
                <a:cs typeface="+mn-lt"/>
              </a:rPr>
              <a:t>Health is a fundamental human right; however, evidence shows formerly incarcerated individuals experience long-term post-release health consequences due to substandard healthcare during their sentence. </a:t>
            </a:r>
            <a:r>
              <a:rPr lang="en-US" sz="3000" baseline="30000">
                <a:ea typeface="+mn-lt"/>
                <a:cs typeface="+mn-lt"/>
              </a:rPr>
              <a:t>1, 2</a:t>
            </a:r>
            <a:endParaRPr lang="en-US" sz="3000" baseline="30000"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546A75-6053-4359-A75D-D1CF0CBC629F}"/>
              </a:ext>
            </a:extLst>
          </p:cNvPr>
          <p:cNvSpPr/>
          <p:nvPr/>
        </p:nvSpPr>
        <p:spPr>
          <a:xfrm>
            <a:off x="12184220" y="6594339"/>
            <a:ext cx="18413009" cy="253810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88"/>
          </a:p>
        </p:txBody>
      </p:sp>
      <p:sp>
        <p:nvSpPr>
          <p:cNvPr id="26" name="Text Box 675"/>
          <p:cNvSpPr txBox="1">
            <a:spLocks noChangeArrowheads="1"/>
          </p:cNvSpPr>
          <p:nvPr/>
        </p:nvSpPr>
        <p:spPr bwMode="auto">
          <a:xfrm>
            <a:off x="18830795" y="6172247"/>
            <a:ext cx="5547375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Emerging Results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F9A617-7A31-4434-B904-AE775F43737A}"/>
              </a:ext>
            </a:extLst>
          </p:cNvPr>
          <p:cNvSpPr/>
          <p:nvPr/>
        </p:nvSpPr>
        <p:spPr bwMode="auto">
          <a:xfrm>
            <a:off x="38477955" y="6"/>
            <a:ext cx="4613145" cy="2057394"/>
          </a:xfrm>
          <a:prstGeom prst="rect">
            <a:avLst/>
          </a:prstGeom>
          <a:solidFill>
            <a:srgbClr val="FFC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4630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4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EC962-5A1E-CA4D-A318-4595B9C6D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4374" y="531614"/>
            <a:ext cx="3970786" cy="1156139"/>
          </a:xfrm>
          <a:prstGeom prst="rect">
            <a:avLst/>
          </a:prstGeom>
        </p:spPr>
      </p:pic>
      <p:sp>
        <p:nvSpPr>
          <p:cNvPr id="3" name="Text Box 667">
            <a:extLst>
              <a:ext uri="{FF2B5EF4-FFF2-40B4-BE49-F238E27FC236}">
                <a16:creationId xmlns:a16="http://schemas.microsoft.com/office/drawing/2014/main" id="{C3F4DE15-FC51-3AEE-656F-07CFD36D2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3730" y="24244577"/>
            <a:ext cx="122408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References </a:t>
            </a:r>
          </a:p>
        </p:txBody>
      </p:sp>
      <p:sp>
        <p:nvSpPr>
          <p:cNvPr id="5" name="Text Box 667">
            <a:extLst>
              <a:ext uri="{FF2B5EF4-FFF2-40B4-BE49-F238E27FC236}">
                <a16:creationId xmlns:a16="http://schemas.microsoft.com/office/drawing/2014/main" id="{27878468-CD71-97BC-C547-3C7506C82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42375" y="28932002"/>
            <a:ext cx="122408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Acknowledgements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DD3C0F-05D0-7414-8494-17112E9C4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73117"/>
              </p:ext>
            </p:extLst>
          </p:nvPr>
        </p:nvGraphicFramePr>
        <p:xfrm>
          <a:off x="12574920" y="13924695"/>
          <a:ext cx="17631603" cy="12171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4567">
                  <a:extLst>
                    <a:ext uri="{9D8B030D-6E8A-4147-A177-3AD203B41FA5}">
                      <a16:colId xmlns:a16="http://schemas.microsoft.com/office/drawing/2014/main" val="2649628280"/>
                    </a:ext>
                  </a:extLst>
                </a:gridCol>
                <a:gridCol w="13197036">
                  <a:extLst>
                    <a:ext uri="{9D8B030D-6E8A-4147-A177-3AD203B41FA5}">
                      <a16:colId xmlns:a16="http://schemas.microsoft.com/office/drawing/2014/main" val="4050472481"/>
                    </a:ext>
                  </a:extLst>
                </a:gridCol>
              </a:tblGrid>
              <a:tr h="642374">
                <a:tc gridSpan="2">
                  <a:txBody>
                    <a:bodyPr/>
                    <a:lstStyle/>
                    <a:p>
                      <a:r>
                        <a:rPr lang="en-US" sz="3500" b="1"/>
                        <a:t>Theme                        Exemplar Quote</a:t>
                      </a:r>
                      <a:endParaRPr lang="en-US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4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98752"/>
                  </a:ext>
                </a:extLst>
              </a:tr>
              <a:tr h="642374">
                <a:tc gridSpan="2">
                  <a:txBody>
                    <a:bodyPr/>
                    <a:lstStyle/>
                    <a:p>
                      <a:pPr algn="ctr"/>
                      <a:r>
                        <a:rPr lang="en-US" sz="3500" b="1"/>
                        <a:t>Board Member Reflections </a:t>
                      </a:r>
                    </a:p>
                  </a:txBody>
                  <a:tcPr>
                    <a:solidFill>
                      <a:srgbClr val="F8C9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714946"/>
                  </a:ext>
                </a:extLst>
              </a:tr>
              <a:tr h="1739111">
                <a:tc>
                  <a:txBody>
                    <a:bodyPr/>
                    <a:lstStyle/>
                    <a:p>
                      <a:r>
                        <a:rPr lang="en-US" sz="3500"/>
                        <a:t>Process of Seeking and Gaining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“red tape”</a:t>
                      </a:r>
                    </a:p>
                    <a:p>
                      <a:r>
                        <a:rPr lang="en-US" sz="3500"/>
                        <a:t>“proper channels”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35489"/>
                  </a:ext>
                </a:extLst>
              </a:tr>
              <a:tr h="1190744">
                <a:tc>
                  <a:txBody>
                    <a:bodyPr/>
                    <a:lstStyle/>
                    <a:p>
                      <a:r>
                        <a:rPr lang="en-US" sz="3500"/>
                        <a:t>Communication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“right arm doesn’t know what the left is doing” </a:t>
                      </a:r>
                    </a:p>
                    <a:p>
                      <a:r>
                        <a:rPr lang="en-US" sz="3500"/>
                        <a:t>“horrible communication”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63833"/>
                  </a:ext>
                </a:extLst>
              </a:tr>
              <a:tr h="1190744">
                <a:tc>
                  <a:txBody>
                    <a:bodyPr/>
                    <a:lstStyle/>
                    <a:p>
                      <a:r>
                        <a:rPr lang="en-US" sz="3500"/>
                        <a:t>Mental Health and Well-being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“not going to bend over backwards to be sure you are mentally good”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843904"/>
                  </a:ext>
                </a:extLst>
              </a:tr>
              <a:tr h="642374">
                <a:tc>
                  <a:txBody>
                    <a:bodyPr/>
                    <a:lstStyle/>
                    <a:p>
                      <a:r>
                        <a:rPr lang="en-US" sz="3500"/>
                        <a:t>Dehumanization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“become a number now”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303"/>
                  </a:ext>
                </a:extLst>
              </a:tr>
              <a:tr h="1190744">
                <a:tc>
                  <a:txBody>
                    <a:bodyPr/>
                    <a:lstStyle/>
                    <a:p>
                      <a:r>
                        <a:rPr lang="en-US" sz="3500"/>
                        <a:t>Quality of Life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131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/>
                        <a:t>“quality of life takes a dive”</a:t>
                      </a:r>
                    </a:p>
                    <a:p>
                      <a:r>
                        <a:rPr lang="en-US" sz="3500"/>
                        <a:t>“can do a lot while in pain”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63524"/>
                  </a:ext>
                </a:extLst>
              </a:tr>
              <a:tr h="642374">
                <a:tc gridSpan="2">
                  <a:txBody>
                    <a:bodyPr/>
                    <a:lstStyle/>
                    <a:p>
                      <a:pPr algn="ctr"/>
                      <a:r>
                        <a:rPr lang="en-US" sz="3500" b="1"/>
                        <a:t>Participants’ Reflections</a:t>
                      </a:r>
                    </a:p>
                  </a:txBody>
                  <a:tcPr anchor="ctr">
                    <a:solidFill>
                      <a:srgbClr val="F8C9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4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886812"/>
                  </a:ext>
                </a:extLst>
              </a:tr>
              <a:tr h="129941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/>
                        <a:t>Quality of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/>
                        <a:t>"Medicine zombified me"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"Feeling misdiagnosed... don't know who to ask"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63477"/>
                  </a:ext>
                </a:extLst>
              </a:tr>
              <a:tr h="1299410">
                <a:tc>
                  <a:txBody>
                    <a:bodyPr/>
                    <a:lstStyle/>
                    <a:p>
                      <a:r>
                        <a:rPr lang="en-US" sz="3500"/>
                        <a:t>Lack of Accountability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"Shifting the blame"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"Cannot appeal to state for medical negligence"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25174"/>
                  </a:ext>
                </a:extLst>
              </a:tr>
              <a:tr h="642374">
                <a:tc>
                  <a:txBody>
                    <a:bodyPr/>
                    <a:lstStyle/>
                    <a:p>
                      <a:r>
                        <a:rPr lang="en-US" sz="3500"/>
                        <a:t>Mental Health and Well-being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"Feel more institutionalized"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"Always something running against me"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"Can't shop around [for providers] in jail"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131090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C33237ED-E5CD-8590-E0A4-759A78BE6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3423" y="7893066"/>
            <a:ext cx="8812693" cy="4925516"/>
          </a:xfrm>
          <a:prstGeom prst="rect">
            <a:avLst/>
          </a:prstGeom>
        </p:spPr>
      </p:pic>
      <p:sp>
        <p:nvSpPr>
          <p:cNvPr id="12" name="Text Box 656">
            <a:extLst>
              <a:ext uri="{FF2B5EF4-FFF2-40B4-BE49-F238E27FC236}">
                <a16:creationId xmlns:a16="http://schemas.microsoft.com/office/drawing/2014/main" id="{05032C56-92FC-C9FF-E01C-7EAF6BEF7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99" y="11179477"/>
            <a:ext cx="113382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latin typeface="Arial Black" charset="0"/>
                <a:ea typeface="Arial Black" charset="0"/>
                <a:cs typeface="Arial Black" charset="0"/>
              </a:rPr>
              <a:t>Methods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5AC686-7E4A-2934-2301-051C25243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34" y="19244637"/>
            <a:ext cx="4332459" cy="5002215"/>
          </a:xfrm>
          <a:prstGeom prst="rect">
            <a:avLst/>
          </a:prstGeom>
        </p:spPr>
      </p:pic>
      <p:sp>
        <p:nvSpPr>
          <p:cNvPr id="19" name="Text Box 656">
            <a:extLst>
              <a:ext uri="{FF2B5EF4-FFF2-40B4-BE49-F238E27FC236}">
                <a16:creationId xmlns:a16="http://schemas.microsoft.com/office/drawing/2014/main" id="{3B69C349-EC99-7073-C98E-EBFC4392B1F0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5977698" y="16661712"/>
            <a:ext cx="49919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000" i="1">
                <a:latin typeface="Arial Black" charset="0"/>
                <a:ea typeface="Arial Black" charset="0"/>
                <a:cs typeface="Arial Black" charset="0"/>
              </a:rPr>
              <a:t>Feedback on survey and interview guide 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38229EB-7FCE-51C8-E27F-092EB9276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49" y="17433765"/>
            <a:ext cx="5819775" cy="18669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B6461CE-1A56-FF30-D12C-FD5FABBBED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672" y="21043434"/>
            <a:ext cx="5420143" cy="323462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B608AA3-90E6-3909-F4D7-72BC8C193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50" y="18098377"/>
            <a:ext cx="5134917" cy="2317954"/>
          </a:xfrm>
          <a:prstGeom prst="rect">
            <a:avLst/>
          </a:prstGeom>
        </p:spPr>
      </p:pic>
      <p:sp>
        <p:nvSpPr>
          <p:cNvPr id="38" name="Text Box 680">
            <a:extLst>
              <a:ext uri="{FF2B5EF4-FFF2-40B4-BE49-F238E27FC236}">
                <a16:creationId xmlns:a16="http://schemas.microsoft.com/office/drawing/2014/main" id="{ACF0A9ED-109D-4A3B-B25B-7096C26F5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8788" y="25088258"/>
            <a:ext cx="1224089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endParaRPr lang="en-US" sz="2000">
              <a:solidFill>
                <a:srgbClr val="222222"/>
              </a:solidFill>
              <a:highlight>
                <a:srgbClr val="FFFFFF"/>
              </a:highlight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Ahalt, C., Trestman, R. L., Rich, J. D., </a:t>
            </a: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Greifinger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R. B., &amp; Williams, B. A. (2013). Paying the price: The pressing need for quality, cost, and outcomes data to improve correctional health care for older prisoners.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Journal of the American Geriatrics Society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61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(11), 2013-2019.</a:t>
            </a:r>
            <a:endParaRPr lang="en-US" sz="200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endParaRPr lang="en-US" sz="2000">
              <a:solidFill>
                <a:srgbClr val="222222"/>
              </a:solidFill>
              <a:highlight>
                <a:srgbClr val="FFFFFF"/>
              </a:highlight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Blackaby, J., Byrne, J., </a:t>
            </a: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Bellass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S., </a:t>
            </a: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Canvin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K., &amp; Foy, R. (2023). Interventions to improve the implementation of evidence-based healthcare in prisons: A scoping review.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Health &amp; Justice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11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(1), 1.</a:t>
            </a:r>
            <a:endParaRPr lang="en-US" sz="200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endParaRPr lang="en-US" sz="2000">
              <a:solidFill>
                <a:srgbClr val="222222"/>
              </a:solidFill>
              <a:highlight>
                <a:srgbClr val="FFFFFF"/>
              </a:highlight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Williams, D. R., Costa, M. V., Odunlami, A. O., &amp; Mohammed, S. A. (2008). Moving upstream: how interventions that address the social determinants of health can improve health and reduce disparities. </a:t>
            </a:r>
            <a:r>
              <a:rPr lang="en-US" sz="2000" b="0" i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Journal of Public Health 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M</a:t>
            </a:r>
            <a:r>
              <a:rPr lang="en-US" sz="2000" b="0" i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anagement and Practice</a:t>
            </a: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n-US" sz="2000" b="0" i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14</a:t>
            </a: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(6), S8-S17.</a:t>
            </a:r>
            <a:endParaRPr lang="en-US" sz="2000">
              <a:latin typeface="Arial"/>
              <a:cs typeface="Arial"/>
            </a:endParaRPr>
          </a:p>
          <a:p>
            <a:endParaRPr lang="en-US" sz="2000">
              <a:solidFill>
                <a:srgbClr val="222222"/>
              </a:solidFill>
              <a:highlight>
                <a:srgbClr val="FFFFFF"/>
              </a:highlight>
              <a:latin typeface="Arial"/>
              <a:cs typeface="Arial"/>
            </a:endParaRPr>
          </a:p>
        </p:txBody>
      </p:sp>
      <p:sp>
        <p:nvSpPr>
          <p:cNvPr id="39" name="Text Box 680">
            <a:extLst>
              <a:ext uri="{FF2B5EF4-FFF2-40B4-BE49-F238E27FC236}">
                <a16:creationId xmlns:a16="http://schemas.microsoft.com/office/drawing/2014/main" id="{A077297E-98D9-9FA7-1AF6-8DECA14D2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42581" y="30027158"/>
            <a:ext cx="130277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r>
              <a:rPr lang="en-US" sz="2000"/>
              <a:t>Funding for this project provided by the University of Iowa’s Office of Vice President for Research: Community Engaged Scholars Program as a part of the Research Development Office’s Seeding Excellence Initiative and UI College of Public Health </a:t>
            </a:r>
          </a:p>
          <a:p>
            <a:pPr algn="l"/>
            <a:endParaRPr lang="en-US" sz="2000"/>
          </a:p>
          <a:p>
            <a:r>
              <a:rPr lang="en-US" sz="2000"/>
              <a:t>We are thankful for the time, commitment, transparency, and vulnerability of all research consultants and participants.  </a:t>
            </a:r>
            <a:endParaRPr lang="en-US" sz="2000">
              <a:cs typeface="Arial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D17254A-0D79-3E3B-D712-9167C17C5FBE}"/>
              </a:ext>
            </a:extLst>
          </p:cNvPr>
          <p:cNvSpPr/>
          <p:nvPr/>
        </p:nvSpPr>
        <p:spPr>
          <a:xfrm>
            <a:off x="12366990" y="26324061"/>
            <a:ext cx="5840467" cy="3219005"/>
          </a:xfrm>
          <a:prstGeom prst="ellipse">
            <a:avLst/>
          </a:prstGeom>
          <a:solidFill>
            <a:srgbClr val="F6B82A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</a:rPr>
              <a:t>Significant differences in Healthcare Experiences : “Inside” and “Outside” 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7B7168E-A4F6-0552-0125-9FBAFB147A53}"/>
              </a:ext>
            </a:extLst>
          </p:cNvPr>
          <p:cNvSpPr/>
          <p:nvPr/>
        </p:nvSpPr>
        <p:spPr>
          <a:xfrm>
            <a:off x="22440305" y="28830758"/>
            <a:ext cx="5486400" cy="2914761"/>
          </a:xfrm>
          <a:prstGeom prst="ellipse">
            <a:avLst/>
          </a:prstGeom>
          <a:solidFill>
            <a:srgbClr val="F6B82A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Arial"/>
                <a:cs typeface="Arial"/>
              </a:rPr>
              <a:t>Loss of autonomy for incarcerated folks and complete lack of accountability... "Becoming a ward of the state"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D562FE8-59D3-45B2-E4B3-9D4BA97ACE4C}"/>
              </a:ext>
            </a:extLst>
          </p:cNvPr>
          <p:cNvSpPr/>
          <p:nvPr/>
        </p:nvSpPr>
        <p:spPr>
          <a:xfrm>
            <a:off x="25183505" y="26179524"/>
            <a:ext cx="5098473" cy="2748507"/>
          </a:xfrm>
          <a:prstGeom prst="ellipse">
            <a:avLst/>
          </a:prstGeom>
          <a:solidFill>
            <a:srgbClr val="F6B82A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cs typeface="Arial"/>
              </a:rPr>
              <a:t>Care received "inside" can impact health and well-being "outside"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185E812-4FB1-0D35-344F-66C772B73EBA}"/>
              </a:ext>
            </a:extLst>
          </p:cNvPr>
          <p:cNvSpPr/>
          <p:nvPr/>
        </p:nvSpPr>
        <p:spPr>
          <a:xfrm>
            <a:off x="16650252" y="28943276"/>
            <a:ext cx="5486400" cy="2914761"/>
          </a:xfrm>
          <a:prstGeom prst="ellipse">
            <a:avLst/>
          </a:prstGeom>
          <a:solidFill>
            <a:srgbClr val="F6B82A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latin typeface="Arial"/>
                <a:cs typeface="Arial"/>
              </a:rPr>
              <a:t>"Sedates rather than rehabilitates"</a:t>
            </a:r>
          </a:p>
        </p:txBody>
      </p:sp>
      <p:sp>
        <p:nvSpPr>
          <p:cNvPr id="46" name="Text Box 656">
            <a:extLst>
              <a:ext uri="{FF2B5EF4-FFF2-40B4-BE49-F238E27FC236}">
                <a16:creationId xmlns:a16="http://schemas.microsoft.com/office/drawing/2014/main" id="{4D4284EF-3919-3C94-3E57-F0483B3F0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3077" y="13056710"/>
            <a:ext cx="113382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latin typeface="Arial Black" charset="0"/>
                <a:ea typeface="Arial Black" charset="0"/>
                <a:cs typeface="Arial Black" charset="0"/>
              </a:rPr>
              <a:t>Thematic Analysis 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8CD80CF-C956-0B3B-3901-35C8C096EB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798" y="11995324"/>
            <a:ext cx="3516975" cy="4861041"/>
          </a:xfrm>
          <a:prstGeom prst="rect">
            <a:avLst/>
          </a:prstGeom>
        </p:spPr>
      </p:pic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AB1DC524-8100-D7C8-1C25-1F5A6B0496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52733"/>
              </p:ext>
            </p:extLst>
          </p:nvPr>
        </p:nvGraphicFramePr>
        <p:xfrm>
          <a:off x="4590215" y="11584829"/>
          <a:ext cx="6944891" cy="5577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944891">
                  <a:extLst>
                    <a:ext uri="{9D8B030D-6E8A-4147-A177-3AD203B41FA5}">
                      <a16:colId xmlns:a16="http://schemas.microsoft.com/office/drawing/2014/main" val="418243082"/>
                    </a:ext>
                  </a:extLst>
                </a:gridCol>
              </a:tblGrid>
              <a:tr h="4816838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>
                          <a:latin typeface="Arial"/>
                        </a:rPr>
                        <a:t>Participatory action research approach</a:t>
                      </a: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>
                          <a:latin typeface="Arial"/>
                        </a:rPr>
                        <a:t>Recruit and convene community advisory board/research consultants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>
                          <a:latin typeface="Arial"/>
                        </a:rPr>
                        <a:t>Document lived experience from the lens of board, consultants,  and collaborators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>
                          <a:latin typeface="Arial"/>
                        </a:rPr>
                        <a:t>Co-construct research protocols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000" b="0">
                          <a:latin typeface="Arial"/>
                        </a:rPr>
                        <a:t>Iterative process of data collection and analysis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US" sz="3000" b="0">
                        <a:latin typeface="Arial"/>
                      </a:endParaRPr>
                    </a:p>
                    <a:p>
                      <a:endParaRPr lang="en-US" sz="3000" b="0">
                        <a:latin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2060941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36D9747D-25E9-6DEB-604F-AF6E2AD867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993257"/>
              </p:ext>
            </p:extLst>
          </p:nvPr>
        </p:nvGraphicFramePr>
        <p:xfrm>
          <a:off x="447933" y="25316195"/>
          <a:ext cx="11301506" cy="7040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0753">
                  <a:extLst>
                    <a:ext uri="{9D8B030D-6E8A-4147-A177-3AD203B41FA5}">
                      <a16:colId xmlns:a16="http://schemas.microsoft.com/office/drawing/2014/main" val="3316539526"/>
                    </a:ext>
                  </a:extLst>
                </a:gridCol>
                <a:gridCol w="5650753">
                  <a:extLst>
                    <a:ext uri="{9D8B030D-6E8A-4147-A177-3AD203B41FA5}">
                      <a16:colId xmlns:a16="http://schemas.microsoft.com/office/drawing/2014/main" val="1013454131"/>
                    </a:ext>
                  </a:extLst>
                </a:gridCol>
              </a:tblGrid>
              <a:tr h="921726">
                <a:tc>
                  <a:txBody>
                    <a:bodyPr/>
                    <a:lstStyle/>
                    <a:p>
                      <a:r>
                        <a:rPr lang="en-US" sz="3000" b="1"/>
                        <a:t>Board Members and Consultants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000" b="1"/>
                        <a:t>Participants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341007"/>
                  </a:ext>
                </a:extLst>
              </a:tr>
              <a:tr h="5707619">
                <a:tc>
                  <a:txBody>
                    <a:bodyPr/>
                    <a:lstStyle/>
                    <a:p>
                      <a:endParaRPr lang="en-US" sz="3000"/>
                    </a:p>
                    <a:p>
                      <a:pPr lvl="0">
                        <a:buNone/>
                      </a:pPr>
                      <a:r>
                        <a:rPr lang="en-US" sz="3000"/>
                        <a:t>6 Board Meetings June 2024-Ongoing </a:t>
                      </a:r>
                    </a:p>
                    <a:p>
                      <a:pPr lvl="0">
                        <a:buNone/>
                      </a:pPr>
                      <a:endParaRPr lang="en-US" sz="3000"/>
                    </a:p>
                    <a:p>
                      <a:pPr marL="457200" lvl="0" indent="-457200">
                        <a:buFont typeface="Calibri"/>
                        <a:buChar char="-"/>
                      </a:pPr>
                      <a:r>
                        <a:rPr lang="en-US" sz="3000"/>
                        <a:t>Feedback on study materials, such as recruitment flyers, pre-interview surveys, and semi-structured interview protocols</a:t>
                      </a:r>
                    </a:p>
                    <a:p>
                      <a:pPr marL="457200" lvl="0" indent="-457200">
                        <a:buFont typeface="Calibri"/>
                        <a:buChar char="-"/>
                      </a:pPr>
                      <a:endParaRPr lang="en-US" sz="3000"/>
                    </a:p>
                    <a:p>
                      <a:pPr marL="457200" lvl="0" indent="-457200">
                        <a:buFont typeface="Calibri"/>
                        <a:buChar char="-"/>
                      </a:pPr>
                      <a:r>
                        <a:rPr lang="en-US" sz="3000"/>
                        <a:t>Artifacts such as poster boards, journey maps, and illustrations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000"/>
                    </a:p>
                    <a:p>
                      <a:pPr lvl="0">
                        <a:buNone/>
                      </a:pPr>
                      <a:r>
                        <a:rPr lang="en-US" sz="3000"/>
                        <a:t>2 Pre-interview Surveys collected</a:t>
                      </a:r>
                    </a:p>
                    <a:p>
                      <a:pPr lvl="0">
                        <a:buNone/>
                      </a:pPr>
                      <a:endParaRPr lang="en-US" sz="3000"/>
                    </a:p>
                    <a:p>
                      <a:pPr lvl="0">
                        <a:buNone/>
                      </a:pPr>
                      <a:r>
                        <a:rPr lang="en-US" sz="3000"/>
                        <a:t>1 Semi-Structured Interview completed</a:t>
                      </a:r>
                    </a:p>
                    <a:p>
                      <a:pPr lvl="0">
                        <a:buNone/>
                      </a:pPr>
                      <a:endParaRPr lang="en-US" sz="3000"/>
                    </a:p>
                    <a:p>
                      <a:pPr lvl="0">
                        <a:buNone/>
                      </a:pPr>
                      <a:r>
                        <a:rPr lang="en-US" sz="3000"/>
                        <a:t>4 participants screened; field notes collected during screening process</a:t>
                      </a:r>
                    </a:p>
                    <a:p>
                      <a:endParaRPr lang="en-US" sz="30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803160"/>
                  </a:ext>
                </a:extLst>
              </a:tr>
            </a:tbl>
          </a:graphicData>
        </a:graphic>
      </p:graphicFrame>
      <p:sp>
        <p:nvSpPr>
          <p:cNvPr id="49" name="Text Box 656">
            <a:extLst>
              <a:ext uri="{FF2B5EF4-FFF2-40B4-BE49-F238E27FC236}">
                <a16:creationId xmlns:a16="http://schemas.microsoft.com/office/drawing/2014/main" id="{8F6FD191-58B0-20E5-63F9-BC062E6D0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14" y="24420704"/>
            <a:ext cx="113382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latin typeface="Arial Black" charset="0"/>
                <a:ea typeface="Arial Black" charset="0"/>
                <a:cs typeface="Arial Black" charset="0"/>
              </a:rPr>
              <a:t>Data Collection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C8F55C-CEBA-8579-BA64-3A01F672E675}"/>
              </a:ext>
            </a:extLst>
          </p:cNvPr>
          <p:cNvSpPr txBox="1"/>
          <p:nvPr/>
        </p:nvSpPr>
        <p:spPr>
          <a:xfrm>
            <a:off x="428880" y="3760356"/>
            <a:ext cx="4287679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cs typeface="Arial Black"/>
              </a:rPr>
              <a:t>Jason Lewis Albaugh, Randall Grandstaff, Joshua Gillette, Ken Greene, Victor Hall, Sr., 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4000" b="1">
                <a:solidFill>
                  <a:schemeClr val="bg1"/>
                </a:solidFill>
                <a:cs typeface="Arial Black"/>
              </a:rPr>
              <a:t>Gregory Lovett, Christopher Martin, </a:t>
            </a:r>
            <a:r>
              <a:rPr lang="en-US" sz="4000" b="1">
                <a:solidFill>
                  <a:schemeClr val="bg1"/>
                </a:solidFill>
                <a:cs typeface="Arial"/>
              </a:rPr>
              <a:t>Helen Neumann, </a:t>
            </a:r>
            <a:r>
              <a:rPr lang="en-US" sz="4000" b="1">
                <a:solidFill>
                  <a:schemeClr val="bg1"/>
                </a:solidFill>
                <a:cs typeface="Arial Black"/>
              </a:rPr>
              <a:t>Zachary Palmer, Josie Pursley, Joshua Wages and Thaddeous Wood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DA066D7-7075-2558-4DBB-2F780F75BB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12244" y="7845314"/>
            <a:ext cx="7794284" cy="5078546"/>
          </a:xfrm>
          <a:prstGeom prst="rect">
            <a:avLst/>
          </a:prstGeom>
        </p:spPr>
      </p:pic>
      <p:sp>
        <p:nvSpPr>
          <p:cNvPr id="6" name="Text Box 652">
            <a:extLst>
              <a:ext uri="{FF2B5EF4-FFF2-40B4-BE49-F238E27FC236}">
                <a16:creationId xmlns:a16="http://schemas.microsoft.com/office/drawing/2014/main" id="{CA788099-2971-14DF-706F-4C19821F9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80" y="9151297"/>
            <a:ext cx="113935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Arial Black"/>
                <a:ea typeface="Arial Black" charset="0"/>
                <a:cs typeface="Arial Black" charset="0"/>
              </a:rPr>
              <a:t>Purpose </a:t>
            </a:r>
          </a:p>
        </p:txBody>
      </p:sp>
      <p:sp>
        <p:nvSpPr>
          <p:cNvPr id="9" name="Text Box 676">
            <a:extLst>
              <a:ext uri="{FF2B5EF4-FFF2-40B4-BE49-F238E27FC236}">
                <a16:creationId xmlns:a16="http://schemas.microsoft.com/office/drawing/2014/main" id="{1B4353FD-6D4C-BED7-462A-54583CBD7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80" y="9937080"/>
            <a:ext cx="1139351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r>
              <a:rPr lang="en-US" sz="3000">
                <a:solidFill>
                  <a:srgbClr val="000000"/>
                </a:solidFill>
                <a:ea typeface="+mn-lt"/>
                <a:cs typeface="+mn-lt"/>
              </a:rPr>
              <a:t>What are the experiences of individuals as they navigate Iowa’s prison healthcare system?</a:t>
            </a:r>
            <a:endParaRPr lang="en-US" sz="3000">
              <a:solidFill>
                <a:srgbClr val="000000"/>
              </a:solidFill>
              <a:cs typeface="Arial"/>
            </a:endParaRPr>
          </a:p>
        </p:txBody>
      </p:sp>
      <p:pic>
        <p:nvPicPr>
          <p:cNvPr id="10" name="Picture 9" descr="A diagram of a river&#10;&#10;Description automatically generated">
            <a:extLst>
              <a:ext uri="{FF2B5EF4-FFF2-40B4-BE49-F238E27FC236}">
                <a16:creationId xmlns:a16="http://schemas.microsoft.com/office/drawing/2014/main" id="{BC24E13D-6FA9-1257-612C-5ADD2C6BD1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50255" y="9211573"/>
            <a:ext cx="11886661" cy="149783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Microsoft Office PowerPoint</Application>
  <PresentationFormat>Custom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Teresa Ruggle</dc:creator>
  <cp:lastModifiedBy>Johnson, Ebonee</cp:lastModifiedBy>
  <cp:revision>5</cp:revision>
  <dcterms:created xsi:type="dcterms:W3CDTF">2014-02-18T19:43:21Z</dcterms:created>
  <dcterms:modified xsi:type="dcterms:W3CDTF">2025-07-27T18:50:21Z</dcterms:modified>
</cp:coreProperties>
</file>